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hart5.xml" ContentType="application/vnd.openxmlformats-officedocument.drawingml.chart+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2"/>
  </p:notesMasterIdLst>
  <p:sldIdLst>
    <p:sldId id="256" r:id="rId5"/>
    <p:sldId id="259" r:id="rId6"/>
    <p:sldId id="264" r:id="rId7"/>
    <p:sldId id="261" r:id="rId8"/>
    <p:sldId id="266" r:id="rId9"/>
    <p:sldId id="265" r:id="rId10"/>
    <p:sldId id="494" r:id="rId11"/>
    <p:sldId id="267" r:id="rId12"/>
    <p:sldId id="489" r:id="rId13"/>
    <p:sldId id="490" r:id="rId14"/>
    <p:sldId id="491" r:id="rId15"/>
    <p:sldId id="492" r:id="rId16"/>
    <p:sldId id="531" r:id="rId17"/>
    <p:sldId id="260" r:id="rId18"/>
    <p:sldId id="262" r:id="rId19"/>
    <p:sldId id="263" r:id="rId20"/>
    <p:sldId id="49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4B33C9-9478-401C-9557-50C3134EBE5A}" v="2" dt="2021-06-15T16:49:50.7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1%20SAP%20Analysis/2020_21/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1%20SAP%20Analysis/2020_21/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1%20SAP%20Analysis/2020_21/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1%20SAP%20Analysis/2020_21/02%20Unemployment/04%20Claimant%20Count/Claimant%20Count%20Data%20by%20Month%20(from%20March%202020)%20-%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amesMoorhouse\Downloads\table_2021-04-20_13-58-55.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 number</c:v>
                </c:pt>
              </c:strCache>
            </c:strRef>
          </c:tx>
          <c:spPr>
            <a:solidFill>
              <a:srgbClr val="006965"/>
            </a:solidFill>
            <a:ln>
              <a:noFill/>
            </a:ln>
            <a:effectLst/>
          </c:spPr>
          <c:invertIfNegative val="0"/>
          <c:cat>
            <c:strRef>
              <c:f>Trend!$A$8:$A$36</c:f>
              <c:strCache>
                <c:ptCount val="2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strCache>
            </c:strRef>
          </c:cat>
          <c:val>
            <c:numRef>
              <c:f>Trend!$B$8:$B$36</c:f>
              <c:numCache>
                <c:formatCode>#,##0</c:formatCode>
                <c:ptCount val="29"/>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14110</c:v>
                </c:pt>
              </c:numCache>
            </c:numRef>
          </c:val>
          <c:extLst>
            <c:ext xmlns:c16="http://schemas.microsoft.com/office/drawing/2014/chart" uri="{C3380CC4-5D6E-409C-BE32-E72D297353CC}">
              <c16:uniqueId val="{00000000-CF03-41CE-AD43-C41678368A53}"/>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v>
                </c:pt>
              </c:strCache>
            </c:strRef>
          </c:tx>
          <c:spPr>
            <a:ln w="28575" cap="rnd">
              <a:solidFill>
                <a:srgbClr val="7030A0"/>
              </a:solidFill>
              <a:round/>
            </a:ln>
            <a:effectLst/>
          </c:spPr>
          <c:marker>
            <c:symbol val="none"/>
          </c:marker>
          <c:cat>
            <c:strRef>
              <c:f>Trend!$A$8:$A$36</c:f>
              <c:strCache>
                <c:ptCount val="2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strCache>
            </c:strRef>
          </c:cat>
          <c:val>
            <c:numRef>
              <c:f>Trend!$C$8:$C$36</c:f>
              <c:numCache>
                <c:formatCode>#,##0.0</c:formatCode>
                <c:ptCount val="29"/>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4.3</c:v>
                </c:pt>
              </c:numCache>
            </c:numRef>
          </c:val>
          <c:smooth val="0"/>
          <c:extLst>
            <c:ext xmlns:c16="http://schemas.microsoft.com/office/drawing/2014/chart" uri="{C3380CC4-5D6E-409C-BE32-E72D297353CC}">
              <c16:uniqueId val="{00000001-CF03-41CE-AD43-C41678368A53}"/>
            </c:ext>
          </c:extLst>
        </c:ser>
        <c:ser>
          <c:idx val="2"/>
          <c:order val="2"/>
          <c:tx>
            <c:strRef>
              <c:f>Trend!$D$7</c:f>
              <c:strCache>
                <c:ptCount val="1"/>
                <c:pt idx="0">
                  <c:v>England %</c:v>
                </c:pt>
              </c:strCache>
            </c:strRef>
          </c:tx>
          <c:spPr>
            <a:ln w="28575" cap="rnd">
              <a:solidFill>
                <a:srgbClr val="002060"/>
              </a:solidFill>
              <a:round/>
            </a:ln>
            <a:effectLst/>
          </c:spPr>
          <c:marker>
            <c:symbol val="none"/>
          </c:marker>
          <c:cat>
            <c:strRef>
              <c:f>Trend!$A$8:$A$36</c:f>
              <c:strCache>
                <c:ptCount val="29"/>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strCache>
            </c:strRef>
          </c:cat>
          <c:val>
            <c:numRef>
              <c:f>Trend!$D$8:$D$36</c:f>
              <c:numCache>
                <c:formatCode>#,##0.0</c:formatCode>
                <c:ptCount val="29"/>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6.1</c:v>
                </c:pt>
              </c:numCache>
            </c:numRef>
          </c:val>
          <c:smooth val="0"/>
          <c:extLst>
            <c:ext xmlns:c16="http://schemas.microsoft.com/office/drawing/2014/chart" uri="{C3380CC4-5D6E-409C-BE32-E72D297353CC}">
              <c16:uniqueId val="{00000002-CF03-41CE-AD43-C41678368A53}"/>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7030A0"/>
              </a:solidFill>
              <a:round/>
            </a:ln>
            <a:effectLst/>
          </c:spPr>
          <c:marker>
            <c:symbol val="none"/>
          </c:marker>
          <c:dLbls>
            <c:dLbl>
              <c:idx val="0"/>
              <c:layout>
                <c:manualLayout>
                  <c:x val="-1.1370018084294616E-2"/>
                  <c:y val="-3.97533445038649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AC2-44A0-B45C-1AB34E204867}"/>
                </c:ext>
              </c:extLst>
            </c:dLbl>
            <c:dLbl>
              <c:idx val="1"/>
              <c:delete val="1"/>
              <c:extLst>
                <c:ext xmlns:c15="http://schemas.microsoft.com/office/drawing/2012/chart" uri="{CE6537A1-D6FC-4f65-9D91-7224C49458BB}"/>
                <c:ext xmlns:c16="http://schemas.microsoft.com/office/drawing/2014/chart" uri="{C3380CC4-5D6E-409C-BE32-E72D297353CC}">
                  <c16:uniqueId val="{00000001-DAC2-44A0-B45C-1AB34E204867}"/>
                </c:ext>
              </c:extLst>
            </c:dLbl>
            <c:dLbl>
              <c:idx val="2"/>
              <c:delete val="1"/>
              <c:extLst>
                <c:ext xmlns:c15="http://schemas.microsoft.com/office/drawing/2012/chart" uri="{CE6537A1-D6FC-4f65-9D91-7224C49458BB}"/>
                <c:ext xmlns:c16="http://schemas.microsoft.com/office/drawing/2014/chart" uri="{C3380CC4-5D6E-409C-BE32-E72D297353CC}">
                  <c16:uniqueId val="{00000002-DAC2-44A0-B45C-1AB34E204867}"/>
                </c:ext>
              </c:extLst>
            </c:dLbl>
            <c:dLbl>
              <c:idx val="3"/>
              <c:delete val="1"/>
              <c:extLst>
                <c:ext xmlns:c15="http://schemas.microsoft.com/office/drawing/2012/chart" uri="{CE6537A1-D6FC-4f65-9D91-7224C49458BB}"/>
                <c:ext xmlns:c16="http://schemas.microsoft.com/office/drawing/2014/chart" uri="{C3380CC4-5D6E-409C-BE32-E72D297353CC}">
                  <c16:uniqueId val="{00000003-DAC2-44A0-B45C-1AB34E204867}"/>
                </c:ext>
              </c:extLst>
            </c:dLbl>
            <c:dLbl>
              <c:idx val="4"/>
              <c:delete val="1"/>
              <c:extLst>
                <c:ext xmlns:c15="http://schemas.microsoft.com/office/drawing/2012/chart" uri="{CE6537A1-D6FC-4f65-9D91-7224C49458BB}"/>
                <c:ext xmlns:c16="http://schemas.microsoft.com/office/drawing/2014/chart" uri="{C3380CC4-5D6E-409C-BE32-E72D297353CC}">
                  <c16:uniqueId val="{00000004-DAC2-44A0-B45C-1AB34E204867}"/>
                </c:ext>
              </c:extLst>
            </c:dLbl>
            <c:dLbl>
              <c:idx val="5"/>
              <c:delete val="1"/>
              <c:extLst>
                <c:ext xmlns:c15="http://schemas.microsoft.com/office/drawing/2012/chart" uri="{CE6537A1-D6FC-4f65-9D91-7224C49458BB}"/>
                <c:ext xmlns:c16="http://schemas.microsoft.com/office/drawing/2014/chart" uri="{C3380CC4-5D6E-409C-BE32-E72D297353CC}">
                  <c16:uniqueId val="{00000005-DAC2-44A0-B45C-1AB34E204867}"/>
                </c:ext>
              </c:extLst>
            </c:dLbl>
            <c:dLbl>
              <c:idx val="6"/>
              <c:delete val="1"/>
              <c:extLst>
                <c:ext xmlns:c15="http://schemas.microsoft.com/office/drawing/2012/chart" uri="{CE6537A1-D6FC-4f65-9D91-7224C49458BB}"/>
                <c:ext xmlns:c16="http://schemas.microsoft.com/office/drawing/2014/chart" uri="{C3380CC4-5D6E-409C-BE32-E72D297353CC}">
                  <c16:uniqueId val="{00000006-DAC2-44A0-B45C-1AB34E204867}"/>
                </c:ext>
              </c:extLst>
            </c:dLbl>
            <c:dLbl>
              <c:idx val="7"/>
              <c:delete val="1"/>
              <c:extLst>
                <c:ext xmlns:c15="http://schemas.microsoft.com/office/drawing/2012/chart" uri="{CE6537A1-D6FC-4f65-9D91-7224C49458BB}"/>
                <c:ext xmlns:c16="http://schemas.microsoft.com/office/drawing/2014/chart" uri="{C3380CC4-5D6E-409C-BE32-E72D297353CC}">
                  <c16:uniqueId val="{00000007-DAC2-44A0-B45C-1AB34E204867}"/>
                </c:ext>
              </c:extLst>
            </c:dLbl>
            <c:dLbl>
              <c:idx val="8"/>
              <c:delete val="1"/>
              <c:extLst>
                <c:ext xmlns:c15="http://schemas.microsoft.com/office/drawing/2012/chart" uri="{CE6537A1-D6FC-4f65-9D91-7224C49458BB}"/>
                <c:ext xmlns:c16="http://schemas.microsoft.com/office/drawing/2014/chart" uri="{C3380CC4-5D6E-409C-BE32-E72D297353CC}">
                  <c16:uniqueId val="{00000008-DAC2-44A0-B45C-1AB34E204867}"/>
                </c:ext>
              </c:extLst>
            </c:dLbl>
            <c:dLbl>
              <c:idx val="9"/>
              <c:delete val="1"/>
              <c:extLst>
                <c:ext xmlns:c15="http://schemas.microsoft.com/office/drawing/2012/chart" uri="{CE6537A1-D6FC-4f65-9D91-7224C49458BB}"/>
                <c:ext xmlns:c16="http://schemas.microsoft.com/office/drawing/2014/chart" uri="{C3380CC4-5D6E-409C-BE32-E72D297353CC}">
                  <c16:uniqueId val="{00000009-DAC2-44A0-B45C-1AB34E204867}"/>
                </c:ext>
              </c:extLst>
            </c:dLbl>
            <c:dLbl>
              <c:idx val="10"/>
              <c:delete val="1"/>
              <c:extLst>
                <c:ext xmlns:c15="http://schemas.microsoft.com/office/drawing/2012/chart" uri="{CE6537A1-D6FC-4f65-9D91-7224C49458BB}"/>
                <c:ext xmlns:c16="http://schemas.microsoft.com/office/drawing/2014/chart" uri="{C3380CC4-5D6E-409C-BE32-E72D297353CC}">
                  <c16:uniqueId val="{0000000A-DAC2-44A0-B45C-1AB34E204867}"/>
                </c:ext>
              </c:extLst>
            </c:dLbl>
            <c:dLbl>
              <c:idx val="11"/>
              <c:delete val="1"/>
              <c:extLst>
                <c:ext xmlns:c15="http://schemas.microsoft.com/office/drawing/2012/chart" uri="{CE6537A1-D6FC-4f65-9D91-7224C49458BB}"/>
                <c:ext xmlns:c16="http://schemas.microsoft.com/office/drawing/2014/chart" uri="{C3380CC4-5D6E-409C-BE32-E72D297353CC}">
                  <c16:uniqueId val="{0000000B-DAC2-44A0-B45C-1AB34E204867}"/>
                </c:ext>
              </c:extLst>
            </c:dLbl>
            <c:dLbl>
              <c:idx val="12"/>
              <c:layout>
                <c:manualLayout>
                  <c:x val="-2.9828856049573887E-2"/>
                  <c:y val="5.64767853771160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AC2-44A0-B45C-1AB34E204867}"/>
                </c:ext>
              </c:extLst>
            </c:dLbl>
            <c:dLbl>
              <c:idx val="13"/>
              <c:delete val="1"/>
              <c:extLst>
                <c:ext xmlns:c15="http://schemas.microsoft.com/office/drawing/2012/chart" uri="{CE6537A1-D6FC-4f65-9D91-7224C49458BB}"/>
                <c:ext xmlns:c16="http://schemas.microsoft.com/office/drawing/2014/chart" uri="{C3380CC4-5D6E-409C-BE32-E72D297353CC}">
                  <c16:uniqueId val="{0000000D-DAC2-44A0-B45C-1AB34E204867}"/>
                </c:ext>
              </c:extLst>
            </c:dLbl>
            <c:dLbl>
              <c:idx val="14"/>
              <c:delete val="1"/>
              <c:extLst>
                <c:ext xmlns:c15="http://schemas.microsoft.com/office/drawing/2012/chart" uri="{CE6537A1-D6FC-4f65-9D91-7224C49458BB}"/>
                <c:ext xmlns:c16="http://schemas.microsoft.com/office/drawing/2014/chart" uri="{C3380CC4-5D6E-409C-BE32-E72D297353CC}">
                  <c16:uniqueId val="{0000000E-DAC2-44A0-B45C-1AB34E204867}"/>
                </c:ext>
              </c:extLst>
            </c:dLbl>
            <c:dLbl>
              <c:idx val="15"/>
              <c:delete val="1"/>
              <c:extLst>
                <c:ext xmlns:c15="http://schemas.microsoft.com/office/drawing/2012/chart" uri="{CE6537A1-D6FC-4f65-9D91-7224C49458BB}"/>
                <c:ext xmlns:c16="http://schemas.microsoft.com/office/drawing/2014/chart" uri="{C3380CC4-5D6E-409C-BE32-E72D297353CC}">
                  <c16:uniqueId val="{0000000F-DAC2-44A0-B45C-1AB34E204867}"/>
                </c:ext>
              </c:extLst>
            </c:dLbl>
            <c:dLbl>
              <c:idx val="16"/>
              <c:delete val="1"/>
              <c:extLst>
                <c:ext xmlns:c15="http://schemas.microsoft.com/office/drawing/2012/chart" uri="{CE6537A1-D6FC-4f65-9D91-7224C49458BB}"/>
                <c:ext xmlns:c16="http://schemas.microsoft.com/office/drawing/2014/chart" uri="{C3380CC4-5D6E-409C-BE32-E72D297353CC}">
                  <c16:uniqueId val="{00000010-DAC2-44A0-B45C-1AB34E204867}"/>
                </c:ext>
              </c:extLst>
            </c:dLbl>
            <c:dLbl>
              <c:idx val="17"/>
              <c:delete val="1"/>
              <c:extLst>
                <c:ext xmlns:c15="http://schemas.microsoft.com/office/drawing/2012/chart" uri="{CE6537A1-D6FC-4f65-9D91-7224C49458BB}"/>
                <c:ext xmlns:c16="http://schemas.microsoft.com/office/drawing/2014/chart" uri="{C3380CC4-5D6E-409C-BE32-E72D297353CC}">
                  <c16:uniqueId val="{00000011-DAC2-44A0-B45C-1AB34E204867}"/>
                </c:ext>
              </c:extLst>
            </c:dLbl>
            <c:dLbl>
              <c:idx val="18"/>
              <c:delete val="1"/>
              <c:extLst>
                <c:ext xmlns:c15="http://schemas.microsoft.com/office/drawing/2012/chart" uri="{CE6537A1-D6FC-4f65-9D91-7224C49458BB}"/>
                <c:ext xmlns:c16="http://schemas.microsoft.com/office/drawing/2014/chart" uri="{C3380CC4-5D6E-409C-BE32-E72D297353CC}">
                  <c16:uniqueId val="{00000012-DAC2-44A0-B45C-1AB34E204867}"/>
                </c:ext>
              </c:extLst>
            </c:dLbl>
            <c:dLbl>
              <c:idx val="19"/>
              <c:delete val="1"/>
              <c:extLst>
                <c:ext xmlns:c15="http://schemas.microsoft.com/office/drawing/2012/chart" uri="{CE6537A1-D6FC-4f65-9D91-7224C49458BB}"/>
                <c:ext xmlns:c16="http://schemas.microsoft.com/office/drawing/2014/chart" uri="{C3380CC4-5D6E-409C-BE32-E72D297353CC}">
                  <c16:uniqueId val="{00000013-DAC2-44A0-B45C-1AB34E204867}"/>
                </c:ext>
              </c:extLst>
            </c:dLbl>
            <c:dLbl>
              <c:idx val="20"/>
              <c:delete val="1"/>
              <c:extLst>
                <c:ext xmlns:c15="http://schemas.microsoft.com/office/drawing/2012/chart" uri="{CE6537A1-D6FC-4f65-9D91-7224C49458BB}"/>
                <c:ext xmlns:c16="http://schemas.microsoft.com/office/drawing/2014/chart" uri="{C3380CC4-5D6E-409C-BE32-E72D297353CC}">
                  <c16:uniqueId val="{00000014-DAC2-44A0-B45C-1AB34E204867}"/>
                </c:ext>
              </c:extLst>
            </c:dLbl>
            <c:dLbl>
              <c:idx val="21"/>
              <c:delete val="1"/>
              <c:extLst>
                <c:ext xmlns:c15="http://schemas.microsoft.com/office/drawing/2012/chart" uri="{CE6537A1-D6FC-4f65-9D91-7224C49458BB}"/>
                <c:ext xmlns:c16="http://schemas.microsoft.com/office/drawing/2014/chart" uri="{C3380CC4-5D6E-409C-BE32-E72D297353CC}">
                  <c16:uniqueId val="{00000015-DAC2-44A0-B45C-1AB34E204867}"/>
                </c:ext>
              </c:extLst>
            </c:dLbl>
            <c:dLbl>
              <c:idx val="22"/>
              <c:delete val="1"/>
              <c:extLst>
                <c:ext xmlns:c15="http://schemas.microsoft.com/office/drawing/2012/chart" uri="{CE6537A1-D6FC-4f65-9D91-7224C49458BB}"/>
                <c:ext xmlns:c16="http://schemas.microsoft.com/office/drawing/2014/chart" uri="{C3380CC4-5D6E-409C-BE32-E72D297353CC}">
                  <c16:uniqueId val="{00000016-DAC2-44A0-B45C-1AB34E204867}"/>
                </c:ext>
              </c:extLst>
            </c:dLbl>
            <c:dLbl>
              <c:idx val="23"/>
              <c:delete val="1"/>
              <c:extLst>
                <c:ext xmlns:c15="http://schemas.microsoft.com/office/drawing/2012/chart" uri="{CE6537A1-D6FC-4f65-9D91-7224C49458BB}"/>
                <c:ext xmlns:c16="http://schemas.microsoft.com/office/drawing/2014/chart" uri="{C3380CC4-5D6E-409C-BE32-E72D297353CC}">
                  <c16:uniqueId val="{00000017-DAC2-44A0-B45C-1AB34E204867}"/>
                </c:ext>
              </c:extLst>
            </c:dLbl>
            <c:dLbl>
              <c:idx val="24"/>
              <c:delete val="1"/>
              <c:extLst>
                <c:ext xmlns:c15="http://schemas.microsoft.com/office/drawing/2012/chart" uri="{CE6537A1-D6FC-4f65-9D91-7224C49458BB}"/>
                <c:ext xmlns:c16="http://schemas.microsoft.com/office/drawing/2014/chart" uri="{C3380CC4-5D6E-409C-BE32-E72D297353CC}">
                  <c16:uniqueId val="{00000018-DAC2-44A0-B45C-1AB34E204867}"/>
                </c:ext>
              </c:extLst>
            </c:dLbl>
            <c:dLbl>
              <c:idx val="25"/>
              <c:delete val="1"/>
              <c:extLst>
                <c:ext xmlns:c15="http://schemas.microsoft.com/office/drawing/2012/chart" uri="{CE6537A1-D6FC-4f65-9D91-7224C49458BB}"/>
                <c:ext xmlns:c16="http://schemas.microsoft.com/office/drawing/2014/chart" uri="{C3380CC4-5D6E-409C-BE32-E72D297353CC}">
                  <c16:uniqueId val="{00000019-DAC2-44A0-B45C-1AB34E204867}"/>
                </c:ext>
              </c:extLst>
            </c:dLbl>
            <c:dLbl>
              <c:idx val="26"/>
              <c:delete val="1"/>
              <c:extLst>
                <c:ext xmlns:c15="http://schemas.microsoft.com/office/drawing/2012/chart" uri="{CE6537A1-D6FC-4f65-9D91-7224C49458BB}"/>
                <c:ext xmlns:c16="http://schemas.microsoft.com/office/drawing/2014/chart" uri="{C3380CC4-5D6E-409C-BE32-E72D297353CC}">
                  <c16:uniqueId val="{00000001-B118-40D5-8A73-91892756A0C5}"/>
                </c:ext>
              </c:extLst>
            </c:dLbl>
            <c:dLbl>
              <c:idx val="27"/>
              <c:delete val="1"/>
              <c:extLst>
                <c:ext xmlns:c15="http://schemas.microsoft.com/office/drawing/2012/chart" uri="{CE6537A1-D6FC-4f65-9D91-7224C49458BB}"/>
                <c:ext xmlns:c16="http://schemas.microsoft.com/office/drawing/2014/chart" uri="{C3380CC4-5D6E-409C-BE32-E72D297353CC}">
                  <c16:uniqueId val="{00000001-2FE1-4CAD-A883-02AA44751592}"/>
                </c:ext>
              </c:extLst>
            </c:dLbl>
            <c:dLbl>
              <c:idx val="28"/>
              <c:delete val="1"/>
              <c:extLst>
                <c:ext xmlns:c15="http://schemas.microsoft.com/office/drawing/2012/chart" uri="{CE6537A1-D6FC-4f65-9D91-7224C49458BB}"/>
                <c:ext xmlns:c16="http://schemas.microsoft.com/office/drawing/2014/chart" uri="{C3380CC4-5D6E-409C-BE32-E72D297353CC}">
                  <c16:uniqueId val="{00000001-6418-4B2A-AC16-250ECF42900D}"/>
                </c:ext>
              </c:extLst>
            </c:dLbl>
            <c:dLbl>
              <c:idx val="29"/>
              <c:delete val="1"/>
              <c:extLst>
                <c:ext xmlns:c15="http://schemas.microsoft.com/office/drawing/2012/chart" uri="{CE6537A1-D6FC-4f65-9D91-7224C49458BB}"/>
                <c:ext xmlns:c16="http://schemas.microsoft.com/office/drawing/2014/chart" uri="{C3380CC4-5D6E-409C-BE32-E72D297353CC}">
                  <c16:uniqueId val="{00000001-3E7A-468F-95D9-20F8AE307768}"/>
                </c:ext>
              </c:extLst>
            </c:dLbl>
            <c:dLbl>
              <c:idx val="30"/>
              <c:delete val="1"/>
              <c:extLst>
                <c:ext xmlns:c15="http://schemas.microsoft.com/office/drawing/2012/chart" uri="{CE6537A1-D6FC-4f65-9D91-7224C49458BB}"/>
                <c:ext xmlns:c16="http://schemas.microsoft.com/office/drawing/2014/chart" uri="{C3380CC4-5D6E-409C-BE32-E72D297353CC}">
                  <c16:uniqueId val="{00000001-B631-4CE0-99FD-3B3870B833B2}"/>
                </c:ext>
              </c:extLst>
            </c:dLbl>
            <c:dLbl>
              <c:idx val="31"/>
              <c:delete val="1"/>
              <c:extLst>
                <c:ext xmlns:c15="http://schemas.microsoft.com/office/drawing/2012/chart" uri="{CE6537A1-D6FC-4f65-9D91-7224C49458BB}"/>
                <c:ext xmlns:c16="http://schemas.microsoft.com/office/drawing/2014/chart" uri="{C3380CC4-5D6E-409C-BE32-E72D297353CC}">
                  <c16:uniqueId val="{00000001-DE8C-4FE5-A8B6-AAED6A4BA76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bg1">
                          <a:lumMod val="65000"/>
                        </a:schemeClr>
                      </a:solidFill>
                      <a:round/>
                    </a:ln>
                    <a:effectLst/>
                  </c:spPr>
                </c15:leaderLines>
              </c:ext>
            </c:extLst>
          </c:dLbls>
          <c:cat>
            <c:strRef>
              <c:f>'Bucks rate % nat rate'!$A$9:$A$41</c:f>
              <c:strCache>
                <c:ptCount val="33"/>
                <c:pt idx="0">
                  <c:v>September 2018</c:v>
                </c:pt>
                <c:pt idx="1">
                  <c:v>October 2018</c:v>
                </c:pt>
                <c:pt idx="2">
                  <c:v>November 2018</c:v>
                </c:pt>
                <c:pt idx="3">
                  <c:v>December 2018</c:v>
                </c:pt>
                <c:pt idx="4">
                  <c:v>January 2019</c:v>
                </c:pt>
                <c:pt idx="5">
                  <c:v>February 2019</c:v>
                </c:pt>
                <c:pt idx="6">
                  <c:v>March 2019</c:v>
                </c:pt>
                <c:pt idx="7">
                  <c:v>April 2019</c:v>
                </c:pt>
                <c:pt idx="8">
                  <c:v>May 2019</c:v>
                </c:pt>
                <c:pt idx="9">
                  <c:v>June 2019</c:v>
                </c:pt>
                <c:pt idx="10">
                  <c:v>July 2019</c:v>
                </c:pt>
                <c:pt idx="11">
                  <c:v>August 2019</c:v>
                </c:pt>
                <c:pt idx="12">
                  <c:v>September 2019</c:v>
                </c:pt>
                <c:pt idx="13">
                  <c:v>October 2019</c:v>
                </c:pt>
                <c:pt idx="14">
                  <c:v>November 2019</c:v>
                </c:pt>
                <c:pt idx="15">
                  <c:v>December 2019</c:v>
                </c:pt>
                <c:pt idx="16">
                  <c:v>January 2020</c:v>
                </c:pt>
                <c:pt idx="17">
                  <c:v>February 2020</c:v>
                </c:pt>
                <c:pt idx="18">
                  <c:v>March 2020</c:v>
                </c:pt>
                <c:pt idx="19">
                  <c:v>April 2020</c:v>
                </c:pt>
                <c:pt idx="20">
                  <c:v>May 2020</c:v>
                </c:pt>
                <c:pt idx="21">
                  <c:v>June 2020</c:v>
                </c:pt>
                <c:pt idx="22">
                  <c:v>July 2020</c:v>
                </c:pt>
                <c:pt idx="23">
                  <c:v>August 2020</c:v>
                </c:pt>
                <c:pt idx="24">
                  <c:v>September 2020</c:v>
                </c:pt>
                <c:pt idx="25">
                  <c:v>October 2020</c:v>
                </c:pt>
                <c:pt idx="26">
                  <c:v>November 2020</c:v>
                </c:pt>
                <c:pt idx="27">
                  <c:v>December 2020</c:v>
                </c:pt>
                <c:pt idx="28">
                  <c:v>January 2021</c:v>
                </c:pt>
                <c:pt idx="29">
                  <c:v>February 2021</c:v>
                </c:pt>
                <c:pt idx="30">
                  <c:v>March 2021</c:v>
                </c:pt>
                <c:pt idx="31">
                  <c:v>April 2021</c:v>
                </c:pt>
                <c:pt idx="32">
                  <c:v>May 2021</c:v>
                </c:pt>
              </c:strCache>
            </c:strRef>
          </c:cat>
          <c:val>
            <c:numRef>
              <c:f>'Bucks rate % nat rate'!$E$9:$E$41</c:f>
              <c:numCache>
                <c:formatCode>0%</c:formatCode>
                <c:ptCount val="33"/>
                <c:pt idx="0">
                  <c:v>0.42857142857142855</c:v>
                </c:pt>
                <c:pt idx="1">
                  <c:v>0.40909090909090906</c:v>
                </c:pt>
                <c:pt idx="2">
                  <c:v>0.40909090909090906</c:v>
                </c:pt>
                <c:pt idx="3">
                  <c:v>0.43478260869565222</c:v>
                </c:pt>
                <c:pt idx="4">
                  <c:v>0.45833333333333337</c:v>
                </c:pt>
                <c:pt idx="5">
                  <c:v>0.44000000000000006</c:v>
                </c:pt>
                <c:pt idx="6">
                  <c:v>0.46153846153846151</c:v>
                </c:pt>
                <c:pt idx="7">
                  <c:v>0.46153846153846151</c:v>
                </c:pt>
                <c:pt idx="8">
                  <c:v>0.46153846153846151</c:v>
                </c:pt>
                <c:pt idx="9">
                  <c:v>0.48148148148148145</c:v>
                </c:pt>
                <c:pt idx="10">
                  <c:v>0.48148148148148145</c:v>
                </c:pt>
                <c:pt idx="11">
                  <c:v>0.51851851851851849</c:v>
                </c:pt>
                <c:pt idx="12">
                  <c:v>0.5</c:v>
                </c:pt>
                <c:pt idx="13">
                  <c:v>0.5357142857142857</c:v>
                </c:pt>
                <c:pt idx="14">
                  <c:v>0.5357142857142857</c:v>
                </c:pt>
                <c:pt idx="15">
                  <c:v>0.51724137931034486</c:v>
                </c:pt>
                <c:pt idx="16">
                  <c:v>0.55172413793103448</c:v>
                </c:pt>
                <c:pt idx="17">
                  <c:v>0.53333333333333333</c:v>
                </c:pt>
                <c:pt idx="18">
                  <c:v>0.56666666666666665</c:v>
                </c:pt>
                <c:pt idx="19">
                  <c:v>0.57999999999999996</c:v>
                </c:pt>
                <c:pt idx="20">
                  <c:v>0.71874999999999989</c:v>
                </c:pt>
                <c:pt idx="21">
                  <c:v>0.69841269841269848</c:v>
                </c:pt>
                <c:pt idx="22">
                  <c:v>0.71874999999999989</c:v>
                </c:pt>
                <c:pt idx="23">
                  <c:v>0.73846153846153839</c:v>
                </c:pt>
                <c:pt idx="24">
                  <c:v>0.734375</c:v>
                </c:pt>
                <c:pt idx="25">
                  <c:v>0.72580645161290325</c:v>
                </c:pt>
                <c:pt idx="26">
                  <c:v>0.73015873015873012</c:v>
                </c:pt>
                <c:pt idx="27">
                  <c:v>0.7142857142857143</c:v>
                </c:pt>
                <c:pt idx="28">
                  <c:v>0.72580645161290325</c:v>
                </c:pt>
                <c:pt idx="29">
                  <c:v>0.72307692307692306</c:v>
                </c:pt>
                <c:pt idx="30">
                  <c:v>0.72307692307692306</c:v>
                </c:pt>
                <c:pt idx="31">
                  <c:v>0.77966101694915246</c:v>
                </c:pt>
                <c:pt idx="32">
                  <c:v>0.70491803278688525</c:v>
                </c:pt>
              </c:numCache>
            </c:numRef>
          </c:val>
          <c:smooth val="0"/>
          <c:extLst>
            <c:ext xmlns:c16="http://schemas.microsoft.com/office/drawing/2014/chart" uri="{C3380CC4-5D6E-409C-BE32-E72D297353CC}">
              <c16:uniqueId val="{0000001A-DAC2-44A0-B45C-1AB34E204867}"/>
            </c:ext>
          </c:extLst>
        </c:ser>
        <c:dLbls>
          <c:dLblPos val="b"/>
          <c:showLegendKey val="0"/>
          <c:showVal val="1"/>
          <c:showCatName val="0"/>
          <c:showSerName val="0"/>
          <c:showPercent val="0"/>
          <c:showBubbleSize val="0"/>
        </c:dLbls>
        <c:smooth val="0"/>
        <c:axId val="648530464"/>
        <c:axId val="576018672"/>
      </c:lineChart>
      <c:catAx>
        <c:axId val="648530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6018672"/>
        <c:crosses val="autoZero"/>
        <c:auto val="1"/>
        <c:lblAlgn val="ctr"/>
        <c:lblOffset val="100"/>
        <c:noMultiLvlLbl val="0"/>
      </c:catAx>
      <c:valAx>
        <c:axId val="576018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85304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rate by LEP'!$Q$48</c:f>
              <c:strCache>
                <c:ptCount val="1"/>
                <c:pt idx="0">
                  <c:v>March - May 2021</c:v>
                </c:pt>
              </c:strCache>
            </c:strRef>
          </c:tx>
          <c:spPr>
            <a:solidFill>
              <a:srgbClr val="006965"/>
            </a:solidFill>
            <a:ln>
              <a:noFill/>
            </a:ln>
            <a:effectLst/>
          </c:spPr>
          <c:invertIfNegative val="0"/>
          <c:dPt>
            <c:idx val="15"/>
            <c:invertIfNegative val="0"/>
            <c:bubble3D val="0"/>
            <c:spPr>
              <a:solidFill>
                <a:srgbClr val="7030A0"/>
              </a:solidFill>
              <a:ln>
                <a:noFill/>
              </a:ln>
              <a:effectLst/>
            </c:spPr>
            <c:extLst>
              <c:ext xmlns:c16="http://schemas.microsoft.com/office/drawing/2014/chart" uri="{C3380CC4-5D6E-409C-BE32-E72D297353CC}">
                <c16:uniqueId val="{00000003-8392-4917-94CB-7C92C6F6FBF5}"/>
              </c:ext>
            </c:extLst>
          </c:dPt>
          <c:cat>
            <c:strRef>
              <c:f>'Claimant rate by LEP'!$A$49:$A$84</c:f>
              <c:strCache>
                <c:ptCount val="36"/>
                <c:pt idx="0">
                  <c:v>London</c:v>
                </c:pt>
                <c:pt idx="1">
                  <c:v>Leeds City Region</c:v>
                </c:pt>
                <c:pt idx="2">
                  <c:v>Greater Birmingham and Solihull</c:v>
                </c:pt>
                <c:pt idx="3">
                  <c:v>Black Country</c:v>
                </c:pt>
                <c:pt idx="4">
                  <c:v>Greater Manchester</c:v>
                </c:pt>
                <c:pt idx="5">
                  <c:v>South East Midlands</c:v>
                </c:pt>
                <c:pt idx="6">
                  <c:v>Sheffield City Region</c:v>
                </c:pt>
                <c:pt idx="7">
                  <c:v>Liverpool City Region</c:v>
                </c:pt>
                <c:pt idx="8">
                  <c:v>Thames Valley Berkshire</c:v>
                </c:pt>
                <c:pt idx="9">
                  <c:v>South East</c:v>
                </c:pt>
                <c:pt idx="10">
                  <c:v>Hertfordshire</c:v>
                </c:pt>
                <c:pt idx="11">
                  <c:v>Dorset</c:v>
                </c:pt>
                <c:pt idx="12">
                  <c:v>Coventry and Warwickshire</c:v>
                </c:pt>
                <c:pt idx="13">
                  <c:v>Greater Cambridge and Greater Peterborough</c:v>
                </c:pt>
                <c:pt idx="14">
                  <c:v>Leicester and Leicestershire</c:v>
                </c:pt>
                <c:pt idx="15">
                  <c:v>Buckinghamshire </c:v>
                </c:pt>
                <c:pt idx="16">
                  <c:v>Lancashire</c:v>
                </c:pt>
                <c:pt idx="17">
                  <c:v>Cornwall and Isles of Scilly</c:v>
                </c:pt>
                <c:pt idx="18">
                  <c:v>Worcestershire</c:v>
                </c:pt>
                <c:pt idx="19">
                  <c:v>West of England</c:v>
                </c:pt>
                <c:pt idx="20">
                  <c:v>Coast to Capital</c:v>
                </c:pt>
                <c:pt idx="21">
                  <c:v>Humber</c:v>
                </c:pt>
                <c:pt idx="22">
                  <c:v>Tees Valley</c:v>
                </c:pt>
                <c:pt idx="23">
                  <c:v>Derby, Derbyshire, Nottingham and Nottinghamshire</c:v>
                </c:pt>
                <c:pt idx="24">
                  <c:v>New Anglia</c:v>
                </c:pt>
                <c:pt idx="25">
                  <c:v>Stoke-on-Trent and Staffordshire</c:v>
                </c:pt>
                <c:pt idx="26">
                  <c:v>Oxfordshire</c:v>
                </c:pt>
                <c:pt idx="27">
                  <c:v>Swindon and Wiltshire</c:v>
                </c:pt>
                <c:pt idx="28">
                  <c:v>Cheshire and Warrington</c:v>
                </c:pt>
                <c:pt idx="29">
                  <c:v>Heart of the South West</c:v>
                </c:pt>
                <c:pt idx="30">
                  <c:v>The Marches</c:v>
                </c:pt>
                <c:pt idx="31">
                  <c:v>Gloucestershire</c:v>
                </c:pt>
                <c:pt idx="32">
                  <c:v>North East</c:v>
                </c:pt>
                <c:pt idx="33">
                  <c:v>Greater Lincolnshire</c:v>
                </c:pt>
                <c:pt idx="34">
                  <c:v>Cumbria</c:v>
                </c:pt>
                <c:pt idx="35">
                  <c:v>York, North Yorkshire and East Riding</c:v>
                </c:pt>
              </c:strCache>
            </c:strRef>
          </c:cat>
          <c:val>
            <c:numRef>
              <c:f>'Claimant rate by LEP'!$Q$49:$Q$84</c:f>
              <c:numCache>
                <c:formatCode>#,##0.0</c:formatCode>
                <c:ptCount val="36"/>
                <c:pt idx="0">
                  <c:v>4.9000000000000004</c:v>
                </c:pt>
                <c:pt idx="1">
                  <c:v>3.6999999999999997</c:v>
                </c:pt>
                <c:pt idx="2">
                  <c:v>3.5</c:v>
                </c:pt>
                <c:pt idx="3">
                  <c:v>3.4999999999999991</c:v>
                </c:pt>
                <c:pt idx="4">
                  <c:v>3.4000000000000004</c:v>
                </c:pt>
                <c:pt idx="5">
                  <c:v>3.4</c:v>
                </c:pt>
                <c:pt idx="6">
                  <c:v>3.2</c:v>
                </c:pt>
                <c:pt idx="7">
                  <c:v>3.0999999999999996</c:v>
                </c:pt>
                <c:pt idx="8">
                  <c:v>3.0000000000000004</c:v>
                </c:pt>
                <c:pt idx="9">
                  <c:v>2.9000000000000004</c:v>
                </c:pt>
                <c:pt idx="10">
                  <c:v>2.8000000000000003</c:v>
                </c:pt>
                <c:pt idx="11">
                  <c:v>2.7</c:v>
                </c:pt>
                <c:pt idx="12">
                  <c:v>2.6999999999999997</c:v>
                </c:pt>
                <c:pt idx="13">
                  <c:v>2.6999999999999997</c:v>
                </c:pt>
                <c:pt idx="14">
                  <c:v>2.6000000000000005</c:v>
                </c:pt>
                <c:pt idx="15">
                  <c:v>2.5999999999999996</c:v>
                </c:pt>
                <c:pt idx="16">
                  <c:v>2.5999999999999996</c:v>
                </c:pt>
                <c:pt idx="17">
                  <c:v>2.5</c:v>
                </c:pt>
                <c:pt idx="18">
                  <c:v>2.5</c:v>
                </c:pt>
                <c:pt idx="19">
                  <c:v>2.4999999999999996</c:v>
                </c:pt>
                <c:pt idx="20">
                  <c:v>2.4000000000000004</c:v>
                </c:pt>
                <c:pt idx="21">
                  <c:v>2.4000000000000004</c:v>
                </c:pt>
                <c:pt idx="22">
                  <c:v>2.4000000000000004</c:v>
                </c:pt>
                <c:pt idx="23">
                  <c:v>2.4</c:v>
                </c:pt>
                <c:pt idx="24">
                  <c:v>2.2999999999999998</c:v>
                </c:pt>
                <c:pt idx="25">
                  <c:v>2.2999999999999998</c:v>
                </c:pt>
                <c:pt idx="26">
                  <c:v>2.2000000000000002</c:v>
                </c:pt>
                <c:pt idx="27">
                  <c:v>2.2000000000000002</c:v>
                </c:pt>
                <c:pt idx="28">
                  <c:v>2.1999999999999997</c:v>
                </c:pt>
                <c:pt idx="29">
                  <c:v>2.1999999999999997</c:v>
                </c:pt>
                <c:pt idx="30">
                  <c:v>2.1000000000000005</c:v>
                </c:pt>
                <c:pt idx="31">
                  <c:v>2.0999999999999996</c:v>
                </c:pt>
                <c:pt idx="32">
                  <c:v>2.0999999999999996</c:v>
                </c:pt>
                <c:pt idx="33">
                  <c:v>2</c:v>
                </c:pt>
                <c:pt idx="34">
                  <c:v>1.9000000000000004</c:v>
                </c:pt>
                <c:pt idx="35">
                  <c:v>1.7</c:v>
                </c:pt>
              </c:numCache>
            </c:numRef>
          </c:val>
          <c:extLst>
            <c:ext xmlns:c16="http://schemas.microsoft.com/office/drawing/2014/chart" uri="{C3380CC4-5D6E-409C-BE32-E72D297353CC}">
              <c16:uniqueId val="{0000000A-D8CF-498E-8406-DAD98A9B4754}"/>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50" b="0" i="0" u="none" strike="noStrike" kern="1200" baseline="0">
                <a:solidFill>
                  <a:schemeClr val="tx1"/>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31"/>
            <c:invertIfNegative val="0"/>
            <c:bubble3D val="0"/>
            <c:spPr>
              <a:solidFill>
                <a:srgbClr val="7030A0"/>
              </a:solidFill>
              <a:ln>
                <a:noFill/>
              </a:ln>
              <a:effectLst/>
            </c:spPr>
            <c:extLst>
              <c:ext xmlns:c16="http://schemas.microsoft.com/office/drawing/2014/chart" uri="{C3380CC4-5D6E-409C-BE32-E72D297353CC}">
                <c16:uniqueId val="{00000001-C25F-4A8F-8625-C11024651237}"/>
              </c:ext>
            </c:extLst>
          </c:dPt>
          <c:cat>
            <c:strRef>
              <c:f>'Claimant rate by LEP'!$A$8:$A$45</c:f>
              <c:strCache>
                <c:ptCount val="38"/>
                <c:pt idx="0">
                  <c:v>Black Country</c:v>
                </c:pt>
                <c:pt idx="1">
                  <c:v>Greater Birmingham and Solihull</c:v>
                </c:pt>
                <c:pt idx="2">
                  <c:v>London</c:v>
                </c:pt>
                <c:pt idx="3">
                  <c:v>Greater Manchester</c:v>
                </c:pt>
                <c:pt idx="4">
                  <c:v>Tees Valley</c:v>
                </c:pt>
                <c:pt idx="5">
                  <c:v>Liverpool City Region</c:v>
                </c:pt>
                <c:pt idx="6">
                  <c:v>Leeds City Region</c:v>
                </c:pt>
                <c:pt idx="7">
                  <c:v>North East</c:v>
                </c:pt>
                <c:pt idx="8">
                  <c:v>Humber</c:v>
                </c:pt>
                <c:pt idx="9">
                  <c:v>Sheffield City Region</c:v>
                </c:pt>
                <c:pt idx="10">
                  <c:v>Lancashire</c:v>
                </c:pt>
                <c:pt idx="11">
                  <c:v>South East Midlands</c:v>
                </c:pt>
                <c:pt idx="12">
                  <c:v>South East</c:v>
                </c:pt>
                <c:pt idx="13">
                  <c:v>Coventry and Warwickshire</c:v>
                </c:pt>
                <c:pt idx="14">
                  <c:v>Derby, Derbyshire, Nottingham and Nottinghamshire</c:v>
                </c:pt>
                <c:pt idx="15">
                  <c:v>Greater Lincolnshire</c:v>
                </c:pt>
                <c:pt idx="16">
                  <c:v>Solent</c:v>
                </c:pt>
                <c:pt idx="17">
                  <c:v>Cornwall and Isles of Scilly</c:v>
                </c:pt>
                <c:pt idx="18">
                  <c:v>Stoke-on-Trent and Staffordshire</c:v>
                </c:pt>
                <c:pt idx="19">
                  <c:v>Dorset</c:v>
                </c:pt>
                <c:pt idx="20">
                  <c:v>Coast to Capital</c:v>
                </c:pt>
                <c:pt idx="21">
                  <c:v>Leicester and Leicestershire</c:v>
                </c:pt>
                <c:pt idx="22">
                  <c:v>Thames Valley Berkshire</c:v>
                </c:pt>
                <c:pt idx="23">
                  <c:v>Greater Cambridge and Greater Peterborough</c:v>
                </c:pt>
                <c:pt idx="24">
                  <c:v>New Anglia</c:v>
                </c:pt>
                <c:pt idx="25">
                  <c:v>Worcestershire</c:v>
                </c:pt>
                <c:pt idx="26">
                  <c:v>Hertfordshire</c:v>
                </c:pt>
                <c:pt idx="27">
                  <c:v>Cheshire and Warrington</c:v>
                </c:pt>
                <c:pt idx="28">
                  <c:v>Heart of the South West</c:v>
                </c:pt>
                <c:pt idx="29">
                  <c:v>West of England</c:v>
                </c:pt>
                <c:pt idx="30">
                  <c:v>The Marches</c:v>
                </c:pt>
                <c:pt idx="31">
                  <c:v>Buckinghamshire </c:v>
                </c:pt>
                <c:pt idx="32">
                  <c:v>Cumbria</c:v>
                </c:pt>
                <c:pt idx="33">
                  <c:v>Swindon and Wiltshire</c:v>
                </c:pt>
                <c:pt idx="34">
                  <c:v>Gloucestershire</c:v>
                </c:pt>
                <c:pt idx="35">
                  <c:v>Enterprise M3</c:v>
                </c:pt>
                <c:pt idx="36">
                  <c:v>Oxfordshire</c:v>
                </c:pt>
                <c:pt idx="37">
                  <c:v>York, North Yorkshire and East Riding</c:v>
                </c:pt>
              </c:strCache>
            </c:strRef>
          </c:cat>
          <c:val>
            <c:numRef>
              <c:f>'Claimant rate by LEP'!$P$8:$P$45</c:f>
              <c:numCache>
                <c:formatCode>#,##0.0</c:formatCode>
                <c:ptCount val="38"/>
                <c:pt idx="0">
                  <c:v>8.6999999999999993</c:v>
                </c:pt>
                <c:pt idx="1">
                  <c:v>8.5</c:v>
                </c:pt>
                <c:pt idx="2">
                  <c:v>8</c:v>
                </c:pt>
                <c:pt idx="3">
                  <c:v>7.5</c:v>
                </c:pt>
                <c:pt idx="4">
                  <c:v>7.5</c:v>
                </c:pt>
                <c:pt idx="5">
                  <c:v>7.3</c:v>
                </c:pt>
                <c:pt idx="6">
                  <c:v>7.1</c:v>
                </c:pt>
                <c:pt idx="7">
                  <c:v>6.5</c:v>
                </c:pt>
                <c:pt idx="8">
                  <c:v>6.4</c:v>
                </c:pt>
                <c:pt idx="9">
                  <c:v>6.4</c:v>
                </c:pt>
                <c:pt idx="10">
                  <c:v>6.3</c:v>
                </c:pt>
                <c:pt idx="11">
                  <c:v>5.8</c:v>
                </c:pt>
                <c:pt idx="12">
                  <c:v>5.7</c:v>
                </c:pt>
                <c:pt idx="13">
                  <c:v>5.3</c:v>
                </c:pt>
                <c:pt idx="14">
                  <c:v>5.3</c:v>
                </c:pt>
                <c:pt idx="15">
                  <c:v>5.3</c:v>
                </c:pt>
                <c:pt idx="16">
                  <c:v>5.3</c:v>
                </c:pt>
                <c:pt idx="17">
                  <c:v>5.2</c:v>
                </c:pt>
                <c:pt idx="18">
                  <c:v>5.0999999999999996</c:v>
                </c:pt>
                <c:pt idx="19">
                  <c:v>5</c:v>
                </c:pt>
                <c:pt idx="20">
                  <c:v>4.9000000000000004</c:v>
                </c:pt>
                <c:pt idx="21">
                  <c:v>4.9000000000000004</c:v>
                </c:pt>
                <c:pt idx="22">
                  <c:v>4.9000000000000004</c:v>
                </c:pt>
                <c:pt idx="23">
                  <c:v>4.8</c:v>
                </c:pt>
                <c:pt idx="24">
                  <c:v>4.8</c:v>
                </c:pt>
                <c:pt idx="25">
                  <c:v>4.8</c:v>
                </c:pt>
                <c:pt idx="26">
                  <c:v>4.7</c:v>
                </c:pt>
                <c:pt idx="27">
                  <c:v>4.5999999999999996</c:v>
                </c:pt>
                <c:pt idx="28">
                  <c:v>4.5999999999999996</c:v>
                </c:pt>
                <c:pt idx="29">
                  <c:v>4.5999999999999996</c:v>
                </c:pt>
                <c:pt idx="30">
                  <c:v>4.4000000000000004</c:v>
                </c:pt>
                <c:pt idx="31">
                  <c:v>4.3</c:v>
                </c:pt>
                <c:pt idx="32">
                  <c:v>4.2</c:v>
                </c:pt>
                <c:pt idx="33">
                  <c:v>4.2</c:v>
                </c:pt>
                <c:pt idx="34">
                  <c:v>4.0999999999999996</c:v>
                </c:pt>
                <c:pt idx="35">
                  <c:v>3.7</c:v>
                </c:pt>
                <c:pt idx="36">
                  <c:v>3.7</c:v>
                </c:pt>
                <c:pt idx="37">
                  <c:v>3.5</c:v>
                </c:pt>
              </c:numCache>
            </c:numRef>
          </c:val>
          <c:extLst>
            <c:ext xmlns:c16="http://schemas.microsoft.com/office/drawing/2014/chart" uri="{C3380CC4-5D6E-409C-BE32-E72D297353CC}">
              <c16:uniqueId val="{00000006-C25F-4A8F-8625-C11024651237}"/>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Rate!$B$3</c:f>
              <c:strCache>
                <c:ptCount val="1"/>
                <c:pt idx="0">
                  <c:v>Buckinghamshire </c:v>
                </c:pt>
              </c:strCache>
            </c:strRef>
          </c:tx>
          <c:spPr>
            <a:ln w="28575" cap="rnd">
              <a:solidFill>
                <a:srgbClr val="7030A0"/>
              </a:solidFill>
              <a:round/>
            </a:ln>
            <a:effectLst/>
          </c:spPr>
          <c:marker>
            <c:symbol val="none"/>
          </c:marker>
          <c:cat>
            <c:strRef>
              <c:f>Rate!$A$4:$A$101</c:f>
              <c:strCache>
                <c:ptCount val="98"/>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pt idx="21">
                  <c:v>October 2014</c:v>
                </c:pt>
                <c:pt idx="22">
                  <c:v>November 2014</c:v>
                </c:pt>
                <c:pt idx="23">
                  <c:v>December 2014</c:v>
                </c:pt>
                <c:pt idx="24">
                  <c:v>January 2015</c:v>
                </c:pt>
                <c:pt idx="25">
                  <c:v>February 2015</c:v>
                </c:pt>
                <c:pt idx="26">
                  <c:v>March 2015</c:v>
                </c:pt>
                <c:pt idx="27">
                  <c:v>April 2015</c:v>
                </c:pt>
                <c:pt idx="28">
                  <c:v>May 2015</c:v>
                </c:pt>
                <c:pt idx="29">
                  <c:v>June 2015</c:v>
                </c:pt>
                <c:pt idx="30">
                  <c:v>July 2015</c:v>
                </c:pt>
                <c:pt idx="31">
                  <c:v>August 2015</c:v>
                </c:pt>
                <c:pt idx="32">
                  <c:v>September 2015</c:v>
                </c:pt>
                <c:pt idx="33">
                  <c:v>October 2015</c:v>
                </c:pt>
                <c:pt idx="34">
                  <c:v>November 2015</c:v>
                </c:pt>
                <c:pt idx="35">
                  <c:v>December 2015</c:v>
                </c:pt>
                <c:pt idx="36">
                  <c:v>January 2016</c:v>
                </c:pt>
                <c:pt idx="37">
                  <c:v>February 2016</c:v>
                </c:pt>
                <c:pt idx="38">
                  <c:v>March 2016</c:v>
                </c:pt>
                <c:pt idx="39">
                  <c:v>April 2016</c:v>
                </c:pt>
                <c:pt idx="40">
                  <c:v>May 2016</c:v>
                </c:pt>
                <c:pt idx="41">
                  <c:v>June 2016</c:v>
                </c:pt>
                <c:pt idx="42">
                  <c:v>July 2016</c:v>
                </c:pt>
                <c:pt idx="43">
                  <c:v>August 2016</c:v>
                </c:pt>
                <c:pt idx="44">
                  <c:v>September 2016</c:v>
                </c:pt>
                <c:pt idx="45">
                  <c:v>October 2016</c:v>
                </c:pt>
                <c:pt idx="46">
                  <c:v>November 2016</c:v>
                </c:pt>
                <c:pt idx="47">
                  <c:v>December 2016</c:v>
                </c:pt>
                <c:pt idx="48">
                  <c:v>January 2017</c:v>
                </c:pt>
                <c:pt idx="49">
                  <c:v>February 2017</c:v>
                </c:pt>
                <c:pt idx="50">
                  <c:v>March 2017</c:v>
                </c:pt>
                <c:pt idx="51">
                  <c:v>April 2017</c:v>
                </c:pt>
                <c:pt idx="52">
                  <c:v>May 2017</c:v>
                </c:pt>
                <c:pt idx="53">
                  <c:v>June 2017</c:v>
                </c:pt>
                <c:pt idx="54">
                  <c:v>July 2017</c:v>
                </c:pt>
                <c:pt idx="55">
                  <c:v>August 2017</c:v>
                </c:pt>
                <c:pt idx="56">
                  <c:v>September 2017</c:v>
                </c:pt>
                <c:pt idx="57">
                  <c:v>October 2017</c:v>
                </c:pt>
                <c:pt idx="58">
                  <c:v>November 2017</c:v>
                </c:pt>
                <c:pt idx="59">
                  <c:v>December 2017</c:v>
                </c:pt>
                <c:pt idx="60">
                  <c:v>January 2018</c:v>
                </c:pt>
                <c:pt idx="61">
                  <c:v>February 2018</c:v>
                </c:pt>
                <c:pt idx="62">
                  <c:v>March 2018</c:v>
                </c:pt>
                <c:pt idx="63">
                  <c:v>April 2018</c:v>
                </c:pt>
                <c:pt idx="64">
                  <c:v>May 2018</c:v>
                </c:pt>
                <c:pt idx="65">
                  <c:v>June 2018</c:v>
                </c:pt>
                <c:pt idx="66">
                  <c:v>July 2018</c:v>
                </c:pt>
                <c:pt idx="67">
                  <c:v>August 2018</c:v>
                </c:pt>
                <c:pt idx="68">
                  <c:v>September 2018</c:v>
                </c:pt>
                <c:pt idx="69">
                  <c:v>October 2018</c:v>
                </c:pt>
                <c:pt idx="70">
                  <c:v>November 2018</c:v>
                </c:pt>
                <c:pt idx="71">
                  <c:v>December 2018</c:v>
                </c:pt>
                <c:pt idx="72">
                  <c:v>January 2019</c:v>
                </c:pt>
                <c:pt idx="73">
                  <c:v>February 2019</c:v>
                </c:pt>
                <c:pt idx="74">
                  <c:v>March 2019</c:v>
                </c:pt>
                <c:pt idx="75">
                  <c:v>April 2019</c:v>
                </c:pt>
                <c:pt idx="76">
                  <c:v>May 2019</c:v>
                </c:pt>
                <c:pt idx="77">
                  <c:v>June 2019</c:v>
                </c:pt>
                <c:pt idx="78">
                  <c:v>July 2019</c:v>
                </c:pt>
                <c:pt idx="79">
                  <c:v>August 2019</c:v>
                </c:pt>
                <c:pt idx="80">
                  <c:v>September 2019</c:v>
                </c:pt>
                <c:pt idx="81">
                  <c:v>October 2019</c:v>
                </c:pt>
                <c:pt idx="82">
                  <c:v>November 2019</c:v>
                </c:pt>
                <c:pt idx="83">
                  <c:v>December 2019</c:v>
                </c:pt>
                <c:pt idx="84">
                  <c:v>January 2020</c:v>
                </c:pt>
                <c:pt idx="85">
                  <c:v>February 2020</c:v>
                </c:pt>
                <c:pt idx="86">
                  <c:v>March 2020</c:v>
                </c:pt>
                <c:pt idx="87">
                  <c:v>April 2020</c:v>
                </c:pt>
                <c:pt idx="88">
                  <c:v>May 2020</c:v>
                </c:pt>
                <c:pt idx="89">
                  <c:v>June 2020</c:v>
                </c:pt>
                <c:pt idx="90">
                  <c:v>July 2020</c:v>
                </c:pt>
                <c:pt idx="91">
                  <c:v>August 2020</c:v>
                </c:pt>
                <c:pt idx="92">
                  <c:v>September 2020</c:v>
                </c:pt>
                <c:pt idx="93">
                  <c:v>October 2020</c:v>
                </c:pt>
                <c:pt idx="94">
                  <c:v>November 2020</c:v>
                </c:pt>
                <c:pt idx="95">
                  <c:v>December 2020</c:v>
                </c:pt>
                <c:pt idx="96">
                  <c:v>January 2021</c:v>
                </c:pt>
                <c:pt idx="97">
                  <c:v>February 2021</c:v>
                </c:pt>
              </c:strCache>
            </c:strRef>
          </c:cat>
          <c:val>
            <c:numRef>
              <c:f>Rate!$B$4:$B$101</c:f>
              <c:numCache>
                <c:formatCode>0.0%</c:formatCode>
                <c:ptCount val="98"/>
                <c:pt idx="0">
                  <c:v>2.9962406015037593E-2</c:v>
                </c:pt>
                <c:pt idx="1">
                  <c:v>3.0908521303258146E-2</c:v>
                </c:pt>
                <c:pt idx="2">
                  <c:v>3.1472431077694235E-2</c:v>
                </c:pt>
                <c:pt idx="3">
                  <c:v>3.0814536340852131E-2</c:v>
                </c:pt>
                <c:pt idx="4">
                  <c:v>2.9802631578947369E-2</c:v>
                </c:pt>
                <c:pt idx="5">
                  <c:v>2.9191729323308272E-2</c:v>
                </c:pt>
                <c:pt idx="6">
                  <c:v>2.8630952380952382E-2</c:v>
                </c:pt>
                <c:pt idx="7">
                  <c:v>2.8201754385964912E-2</c:v>
                </c:pt>
                <c:pt idx="8">
                  <c:v>2.7017543859649124E-2</c:v>
                </c:pt>
                <c:pt idx="9">
                  <c:v>2.6124686716791981E-2</c:v>
                </c:pt>
                <c:pt idx="10">
                  <c:v>2.5397869674185464E-2</c:v>
                </c:pt>
                <c:pt idx="11">
                  <c:v>2.4765037593984962E-2</c:v>
                </c:pt>
                <c:pt idx="12">
                  <c:v>2.4727499221426346E-2</c:v>
                </c:pt>
                <c:pt idx="13">
                  <c:v>2.5110557458735597E-2</c:v>
                </c:pt>
                <c:pt idx="14">
                  <c:v>2.4624727499221427E-2</c:v>
                </c:pt>
                <c:pt idx="15">
                  <c:v>2.3621924634070382E-2</c:v>
                </c:pt>
                <c:pt idx="16">
                  <c:v>2.3157894736842106E-2</c:v>
                </c:pt>
                <c:pt idx="17">
                  <c:v>2.2513235752102147E-2</c:v>
                </c:pt>
                <c:pt idx="18">
                  <c:v>2.1937091248832141E-2</c:v>
                </c:pt>
                <c:pt idx="19">
                  <c:v>2.1582061663033322E-2</c:v>
                </c:pt>
                <c:pt idx="20">
                  <c:v>2.077234506384304E-2</c:v>
                </c:pt>
                <c:pt idx="21">
                  <c:v>2.0311429461227031E-2</c:v>
                </c:pt>
                <c:pt idx="22">
                  <c:v>1.9785113671753347E-2</c:v>
                </c:pt>
                <c:pt idx="23">
                  <c:v>1.8997197134848955E-2</c:v>
                </c:pt>
                <c:pt idx="24">
                  <c:v>1.8556860321384424E-2</c:v>
                </c:pt>
                <c:pt idx="25">
                  <c:v>1.9375772558714463E-2</c:v>
                </c:pt>
                <c:pt idx="26">
                  <c:v>1.9245982694684798E-2</c:v>
                </c:pt>
                <c:pt idx="27">
                  <c:v>1.869592088998764E-2</c:v>
                </c:pt>
                <c:pt idx="28">
                  <c:v>1.8547589616810876E-2</c:v>
                </c:pt>
                <c:pt idx="29">
                  <c:v>1.8445611866501854E-2</c:v>
                </c:pt>
                <c:pt idx="30">
                  <c:v>1.8152039555006182E-2</c:v>
                </c:pt>
                <c:pt idx="31">
                  <c:v>1.803152039555006E-2</c:v>
                </c:pt>
                <c:pt idx="32">
                  <c:v>1.7530902348578493E-2</c:v>
                </c:pt>
                <c:pt idx="33">
                  <c:v>1.7360939431396785E-2</c:v>
                </c:pt>
                <c:pt idx="34">
                  <c:v>1.7138442521631644E-2</c:v>
                </c:pt>
                <c:pt idx="35">
                  <c:v>1.6779975278121136E-2</c:v>
                </c:pt>
                <c:pt idx="36">
                  <c:v>1.6547071450475313E-2</c:v>
                </c:pt>
                <c:pt idx="37">
                  <c:v>1.7129714811407543E-2</c:v>
                </c:pt>
                <c:pt idx="38">
                  <c:v>1.7184912603495861E-2</c:v>
                </c:pt>
                <c:pt idx="39">
                  <c:v>1.720944495553511E-2</c:v>
                </c:pt>
                <c:pt idx="40">
                  <c:v>1.7243176939589083E-2</c:v>
                </c:pt>
                <c:pt idx="41">
                  <c:v>1.7040785035265255E-2</c:v>
                </c:pt>
                <c:pt idx="42">
                  <c:v>1.7095982827353574E-2</c:v>
                </c:pt>
                <c:pt idx="43">
                  <c:v>1.7040785035265255E-2</c:v>
                </c:pt>
                <c:pt idx="44">
                  <c:v>1.6921189819073902E-2</c:v>
                </c:pt>
                <c:pt idx="45">
                  <c:v>1.6921189819073902E-2</c:v>
                </c:pt>
                <c:pt idx="46">
                  <c:v>1.6893590923029746E-2</c:v>
                </c:pt>
                <c:pt idx="47">
                  <c:v>1.6688132474701012E-2</c:v>
                </c:pt>
                <c:pt idx="48">
                  <c:v>1.6543172075933865E-2</c:v>
                </c:pt>
                <c:pt idx="49">
                  <c:v>1.7173913043478262E-2</c:v>
                </c:pt>
                <c:pt idx="50">
                  <c:v>1.7498469075321495E-2</c:v>
                </c:pt>
                <c:pt idx="51">
                  <c:v>1.7519902020820575E-2</c:v>
                </c:pt>
                <c:pt idx="52">
                  <c:v>1.7581139007960808E-2</c:v>
                </c:pt>
                <c:pt idx="53">
                  <c:v>1.7682180036742191E-2</c:v>
                </c:pt>
                <c:pt idx="54">
                  <c:v>1.7455603184323331E-2</c:v>
                </c:pt>
                <c:pt idx="55">
                  <c:v>1.7014696876913656E-2</c:v>
                </c:pt>
                <c:pt idx="56">
                  <c:v>1.6956521739130436E-2</c:v>
                </c:pt>
                <c:pt idx="57">
                  <c:v>1.6840171463563994E-2</c:v>
                </c:pt>
                <c:pt idx="58">
                  <c:v>1.6935088793631353E-2</c:v>
                </c:pt>
                <c:pt idx="59">
                  <c:v>1.6635027556644214E-2</c:v>
                </c:pt>
                <c:pt idx="60">
                  <c:v>1.6399145559963382E-2</c:v>
                </c:pt>
                <c:pt idx="61">
                  <c:v>1.6798901434238633E-2</c:v>
                </c:pt>
                <c:pt idx="62">
                  <c:v>1.7006408300274643E-2</c:v>
                </c:pt>
                <c:pt idx="63">
                  <c:v>1.7171193164479705E-2</c:v>
                </c:pt>
                <c:pt idx="64">
                  <c:v>1.7326823314006715E-2</c:v>
                </c:pt>
                <c:pt idx="65">
                  <c:v>1.7210863594751297E-2</c:v>
                </c:pt>
                <c:pt idx="66">
                  <c:v>1.6997253585596582E-2</c:v>
                </c:pt>
                <c:pt idx="67">
                  <c:v>1.7088800732377174E-2</c:v>
                </c:pt>
                <c:pt idx="68">
                  <c:v>1.6985047299359169E-2</c:v>
                </c:pt>
                <c:pt idx="69">
                  <c:v>1.6640219713152275E-2</c:v>
                </c:pt>
                <c:pt idx="70">
                  <c:v>1.6264876411351846E-2</c:v>
                </c:pt>
                <c:pt idx="71">
                  <c:v>1.6289288983826672E-2</c:v>
                </c:pt>
                <c:pt idx="72">
                  <c:v>1.6392694063926939E-2</c:v>
                </c:pt>
                <c:pt idx="73">
                  <c:v>1.695890410958904E-2</c:v>
                </c:pt>
                <c:pt idx="74">
                  <c:v>1.7348554033485539E-2</c:v>
                </c:pt>
                <c:pt idx="75">
                  <c:v>1.7382039573820396E-2</c:v>
                </c:pt>
                <c:pt idx="76">
                  <c:v>1.715068493150685E-2</c:v>
                </c:pt>
                <c:pt idx="77">
                  <c:v>1.7497716894977169E-2</c:v>
                </c:pt>
                <c:pt idx="78">
                  <c:v>1.7348554033485539E-2</c:v>
                </c:pt>
                <c:pt idx="79">
                  <c:v>1.7707762557077626E-2</c:v>
                </c:pt>
                <c:pt idx="80">
                  <c:v>1.7738203957382039E-2</c:v>
                </c:pt>
                <c:pt idx="81">
                  <c:v>1.7838660578386605E-2</c:v>
                </c:pt>
                <c:pt idx="82">
                  <c:v>1.7869101978691019E-2</c:v>
                </c:pt>
                <c:pt idx="83">
                  <c:v>1.7996955859969559E-2</c:v>
                </c:pt>
                <c:pt idx="84">
                  <c:v>1.8429223744292237E-2</c:v>
                </c:pt>
                <c:pt idx="85">
                  <c:v>1.893455098934551E-2</c:v>
                </c:pt>
                <c:pt idx="86">
                  <c:v>1.9330289193302892E-2</c:v>
                </c:pt>
                <c:pt idx="87">
                  <c:v>2.9144596651445965E-2</c:v>
                </c:pt>
                <c:pt idx="88">
                  <c:v>4.814916286149163E-2</c:v>
                </c:pt>
                <c:pt idx="89">
                  <c:v>4.6770167427701674E-2</c:v>
                </c:pt>
                <c:pt idx="90">
                  <c:v>4.7808219178082194E-2</c:v>
                </c:pt>
                <c:pt idx="91">
                  <c:v>4.9129375951293762E-2</c:v>
                </c:pt>
                <c:pt idx="92">
                  <c:v>4.7805175038051748E-2</c:v>
                </c:pt>
                <c:pt idx="93">
                  <c:v>4.5847792998477931E-2</c:v>
                </c:pt>
                <c:pt idx="94">
                  <c:v>4.7126331811263321E-2</c:v>
                </c:pt>
                <c:pt idx="95">
                  <c:v>4.6280060882800608E-2</c:v>
                </c:pt>
                <c:pt idx="96">
                  <c:v>4.5467275494672756E-2</c:v>
                </c:pt>
                <c:pt idx="97">
                  <c:v>4.8240487062404871E-2</c:v>
                </c:pt>
              </c:numCache>
            </c:numRef>
          </c:val>
          <c:smooth val="0"/>
          <c:extLst>
            <c:ext xmlns:c16="http://schemas.microsoft.com/office/drawing/2014/chart" uri="{C3380CC4-5D6E-409C-BE32-E72D297353CC}">
              <c16:uniqueId val="{00000000-28FB-4C30-9EFC-C15944C93B32}"/>
            </c:ext>
          </c:extLst>
        </c:ser>
        <c:dLbls>
          <c:showLegendKey val="0"/>
          <c:showVal val="0"/>
          <c:showCatName val="0"/>
          <c:showSerName val="0"/>
          <c:showPercent val="0"/>
          <c:showBubbleSize val="0"/>
        </c:dLbls>
        <c:smooth val="0"/>
        <c:axId val="572942016"/>
        <c:axId val="642613744"/>
      </c:lineChart>
      <c:catAx>
        <c:axId val="57294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42613744"/>
        <c:crosses val="autoZero"/>
        <c:auto val="1"/>
        <c:lblAlgn val="ctr"/>
        <c:lblOffset val="100"/>
        <c:noMultiLvlLbl val="0"/>
      </c:catAx>
      <c:valAx>
        <c:axId val="6426137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2942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344037202135271E-2"/>
          <c:y val="3.3138817724641806E-2"/>
          <c:w val="0.91113298662704323"/>
          <c:h val="0.77745658980927979"/>
        </c:manualLayout>
      </c:layout>
      <c:barChart>
        <c:barDir val="col"/>
        <c:grouping val="clustered"/>
        <c:varyColors val="0"/>
        <c:ser>
          <c:idx val="0"/>
          <c:order val="0"/>
          <c:tx>
            <c:strRef>
              <c:f>'Data Sheet 0'!$B$11</c:f>
              <c:strCache>
                <c:ptCount val="1"/>
                <c:pt idx="0">
                  <c:v>On Flow</c:v>
                </c:pt>
              </c:strCache>
            </c:strRef>
          </c:tx>
          <c:spPr>
            <a:solidFill>
              <a:srgbClr val="006965"/>
            </a:solidFill>
            <a:ln>
              <a:noFill/>
            </a:ln>
            <a:effectLst/>
          </c:spPr>
          <c:invertIfNegative val="0"/>
          <c:cat>
            <c:strRef>
              <c:f>'Data Sheet 0'!$G$10:$U$10</c:f>
              <c:strCache>
                <c:ptCount val="15"/>
                <c:pt idx="0">
                  <c:v>December 2019</c:v>
                </c:pt>
                <c:pt idx="1">
                  <c:v>January 2020</c:v>
                </c:pt>
                <c:pt idx="2">
                  <c:v>February 2020</c:v>
                </c:pt>
                <c:pt idx="3">
                  <c:v>March 2020</c:v>
                </c:pt>
                <c:pt idx="4">
                  <c:v>April 2020</c:v>
                </c:pt>
                <c:pt idx="5">
                  <c:v>May 2020</c:v>
                </c:pt>
                <c:pt idx="6">
                  <c:v>June 2020</c:v>
                </c:pt>
                <c:pt idx="7">
                  <c:v>July 2020</c:v>
                </c:pt>
                <c:pt idx="8">
                  <c:v>August 2020</c:v>
                </c:pt>
                <c:pt idx="9">
                  <c:v>September 2020</c:v>
                </c:pt>
                <c:pt idx="10">
                  <c:v>October 2020</c:v>
                </c:pt>
                <c:pt idx="11">
                  <c:v>November 2020</c:v>
                </c:pt>
                <c:pt idx="12">
                  <c:v>December 2020</c:v>
                </c:pt>
                <c:pt idx="13">
                  <c:v>January 2021</c:v>
                </c:pt>
                <c:pt idx="14">
                  <c:v>February 2021</c:v>
                </c:pt>
              </c:strCache>
            </c:strRef>
          </c:cat>
          <c:val>
            <c:numRef>
              <c:f>'Data Sheet 0'!$G$11:$U$11</c:f>
              <c:numCache>
                <c:formatCode>_-* #,##0_-;\-* #,##0_-;_-* "-"??_-;_-@_-</c:formatCode>
                <c:ptCount val="15"/>
                <c:pt idx="0">
                  <c:v>897</c:v>
                </c:pt>
                <c:pt idx="1">
                  <c:v>884</c:v>
                </c:pt>
                <c:pt idx="2">
                  <c:v>906</c:v>
                </c:pt>
                <c:pt idx="3">
                  <c:v>985</c:v>
                </c:pt>
                <c:pt idx="4">
                  <c:v>4151</c:v>
                </c:pt>
                <c:pt idx="5">
                  <c:v>6703</c:v>
                </c:pt>
                <c:pt idx="6">
                  <c:v>2832</c:v>
                </c:pt>
                <c:pt idx="7">
                  <c:v>2695</c:v>
                </c:pt>
                <c:pt idx="8">
                  <c:v>2031</c:v>
                </c:pt>
                <c:pt idx="9">
                  <c:v>2045</c:v>
                </c:pt>
                <c:pt idx="10">
                  <c:v>2278</c:v>
                </c:pt>
                <c:pt idx="11">
                  <c:v>2372</c:v>
                </c:pt>
                <c:pt idx="12">
                  <c:v>2185</c:v>
                </c:pt>
                <c:pt idx="13">
                  <c:v>1676</c:v>
                </c:pt>
                <c:pt idx="14">
                  <c:v>2655</c:v>
                </c:pt>
              </c:numCache>
            </c:numRef>
          </c:val>
          <c:extLst>
            <c:ext xmlns:c16="http://schemas.microsoft.com/office/drawing/2014/chart" uri="{C3380CC4-5D6E-409C-BE32-E72D297353CC}">
              <c16:uniqueId val="{00000000-DC68-4E77-944F-885041F087AC}"/>
            </c:ext>
          </c:extLst>
        </c:ser>
        <c:ser>
          <c:idx val="1"/>
          <c:order val="1"/>
          <c:tx>
            <c:strRef>
              <c:f>'Data Sheet 0'!$B$12</c:f>
              <c:strCache>
                <c:ptCount val="1"/>
                <c:pt idx="0">
                  <c:v>Off Flow</c:v>
                </c:pt>
              </c:strCache>
            </c:strRef>
          </c:tx>
          <c:spPr>
            <a:solidFill>
              <a:srgbClr val="7030A0"/>
            </a:solidFill>
            <a:ln>
              <a:noFill/>
            </a:ln>
            <a:effectLst/>
          </c:spPr>
          <c:invertIfNegative val="0"/>
          <c:cat>
            <c:strRef>
              <c:f>'Data Sheet 0'!$G$10:$U$10</c:f>
              <c:strCache>
                <c:ptCount val="15"/>
                <c:pt idx="0">
                  <c:v>December 2019</c:v>
                </c:pt>
                <c:pt idx="1">
                  <c:v>January 2020</c:v>
                </c:pt>
                <c:pt idx="2">
                  <c:v>February 2020</c:v>
                </c:pt>
                <c:pt idx="3">
                  <c:v>March 2020</c:v>
                </c:pt>
                <c:pt idx="4">
                  <c:v>April 2020</c:v>
                </c:pt>
                <c:pt idx="5">
                  <c:v>May 2020</c:v>
                </c:pt>
                <c:pt idx="6">
                  <c:v>June 2020</c:v>
                </c:pt>
                <c:pt idx="7">
                  <c:v>July 2020</c:v>
                </c:pt>
                <c:pt idx="8">
                  <c:v>August 2020</c:v>
                </c:pt>
                <c:pt idx="9">
                  <c:v>September 2020</c:v>
                </c:pt>
                <c:pt idx="10">
                  <c:v>October 2020</c:v>
                </c:pt>
                <c:pt idx="11">
                  <c:v>November 2020</c:v>
                </c:pt>
                <c:pt idx="12">
                  <c:v>December 2020</c:v>
                </c:pt>
                <c:pt idx="13">
                  <c:v>January 2021</c:v>
                </c:pt>
                <c:pt idx="14">
                  <c:v>February 2021</c:v>
                </c:pt>
              </c:strCache>
            </c:strRef>
          </c:cat>
          <c:val>
            <c:numRef>
              <c:f>'Data Sheet 0'!$G$12:$U$12</c:f>
              <c:numCache>
                <c:formatCode>_-* #,##0_-;\-* #,##0_-;_-* "-"??_-;_-@_-</c:formatCode>
                <c:ptCount val="15"/>
                <c:pt idx="0">
                  <c:v>847</c:v>
                </c:pt>
                <c:pt idx="1">
                  <c:v>735</c:v>
                </c:pt>
                <c:pt idx="2">
                  <c:v>760</c:v>
                </c:pt>
                <c:pt idx="3">
                  <c:v>857</c:v>
                </c:pt>
                <c:pt idx="4">
                  <c:v>654</c:v>
                </c:pt>
                <c:pt idx="5">
                  <c:v>1307</c:v>
                </c:pt>
                <c:pt idx="6">
                  <c:v>3327</c:v>
                </c:pt>
                <c:pt idx="7">
                  <c:v>2348</c:v>
                </c:pt>
                <c:pt idx="8">
                  <c:v>1674</c:v>
                </c:pt>
                <c:pt idx="9">
                  <c:v>2496</c:v>
                </c:pt>
                <c:pt idx="10">
                  <c:v>2995</c:v>
                </c:pt>
                <c:pt idx="11">
                  <c:v>2170</c:v>
                </c:pt>
                <c:pt idx="12">
                  <c:v>2293</c:v>
                </c:pt>
                <c:pt idx="13">
                  <c:v>1894</c:v>
                </c:pt>
                <c:pt idx="14">
                  <c:v>1654</c:v>
                </c:pt>
              </c:numCache>
            </c:numRef>
          </c:val>
          <c:extLst>
            <c:ext xmlns:c16="http://schemas.microsoft.com/office/drawing/2014/chart" uri="{C3380CC4-5D6E-409C-BE32-E72D297353CC}">
              <c16:uniqueId val="{00000001-DC68-4E77-944F-885041F087AC}"/>
            </c:ext>
          </c:extLst>
        </c:ser>
        <c:dLbls>
          <c:showLegendKey val="0"/>
          <c:showVal val="0"/>
          <c:showCatName val="0"/>
          <c:showSerName val="0"/>
          <c:showPercent val="0"/>
          <c:showBubbleSize val="0"/>
        </c:dLbls>
        <c:gapWidth val="219"/>
        <c:overlap val="-27"/>
        <c:axId val="537931888"/>
        <c:axId val="537934840"/>
      </c:barChart>
      <c:catAx>
        <c:axId val="53793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537934840"/>
        <c:crosses val="autoZero"/>
        <c:auto val="1"/>
        <c:lblAlgn val="ctr"/>
        <c:lblOffset val="100"/>
        <c:noMultiLvlLbl val="0"/>
      </c:catAx>
      <c:valAx>
        <c:axId val="53793484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537931888"/>
        <c:crosses val="autoZero"/>
        <c:crossBetween val="between"/>
      </c:valAx>
      <c:spPr>
        <a:noFill/>
        <a:ln>
          <a:noFill/>
        </a:ln>
        <a:effectLst/>
      </c:spPr>
    </c:plotArea>
    <c:legend>
      <c:legendPos val="r"/>
      <c:layout>
        <c:manualLayout>
          <c:xMode val="edge"/>
          <c:yMode val="edge"/>
          <c:x val="0.12154697044741627"/>
          <c:y val="0.19610162254483349"/>
          <c:w val="9.7520224533597488E-2"/>
          <c:h val="0.1162610304582977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22/06/2021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package" Target="../embeddings/Microsoft_Excel_Worksheet2.xlsx"/><Relationship Id="rId3" Type="http://schemas.openxmlformats.org/officeDocument/2006/relationships/hyperlink" Target="https://www.buckstvlep.co.uk/buckinghamshire-economy-news/impact-of-covid-19-on-the-buckinghamshire-economy/" TargetMode="External"/><Relationship Id="rId7" Type="http://schemas.openxmlformats.org/officeDocument/2006/relationships/image" Target="../media/image4.wmf"/><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package" Target="../embeddings/Microsoft_Excel_Worksheet1.xlsx"/><Relationship Id="rId5" Type="http://schemas.openxmlformats.org/officeDocument/2006/relationships/image" Target="../media/image3.png"/><Relationship Id="rId4" Type="http://schemas.openxmlformats.org/officeDocument/2006/relationships/hyperlink" Target="https://www.buckstvlep.co.uk/our-strategies/buckinghamshire-economic-recovery-strategy-consultation/" TargetMode="External"/><Relationship Id="rId9"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at-xplore.dwp.gov.uk/webapi/jsf/login.xhtml" TargetMode="External"/><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 Id="rId4" Type="http://schemas.openxmlformats.org/officeDocument/2006/relationships/hyperlink" Target="https://www.gov.uk/government/statistics/alternative-claimant-count-statistics-january-2013-to-may-20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B9333-AC1D-4B1C-87D2-B8B96A30C900}"/>
              </a:ext>
            </a:extLst>
          </p:cNvPr>
          <p:cNvSpPr>
            <a:spLocks noGrp="1"/>
          </p:cNvSpPr>
          <p:nvPr>
            <p:ph type="title"/>
          </p:nvPr>
        </p:nvSpPr>
        <p:spPr>
          <a:xfrm>
            <a:off x="628650" y="345948"/>
            <a:ext cx="7886700" cy="936368"/>
          </a:xfrm>
        </p:spPr>
        <p:txBody>
          <a:bodyPr>
            <a:normAutofit/>
          </a:bodyPr>
          <a:lstStyle/>
          <a:p>
            <a:r>
              <a:rPr lang="en-GB" sz="2800" b="1" dirty="0"/>
              <a:t>Table 2: Claimant Count by age for Buckinghamshire – May 2021</a:t>
            </a:r>
            <a:endParaRPr lang="en-GB" sz="2800" dirty="0"/>
          </a:p>
        </p:txBody>
      </p:sp>
      <p:graphicFrame>
        <p:nvGraphicFramePr>
          <p:cNvPr id="5" name="Table 4">
            <a:extLst>
              <a:ext uri="{FF2B5EF4-FFF2-40B4-BE49-F238E27FC236}">
                <a16:creationId xmlns:a16="http://schemas.microsoft.com/office/drawing/2014/main" id="{8A29BF64-86B7-4C53-AB12-B2E2C0762256}"/>
              </a:ext>
            </a:extLst>
          </p:cNvPr>
          <p:cNvGraphicFramePr>
            <a:graphicFrameLocks/>
          </p:cNvGraphicFramePr>
          <p:nvPr>
            <p:extLst>
              <p:ext uri="{D42A27DB-BD31-4B8C-83A1-F6EECF244321}">
                <p14:modId xmlns:p14="http://schemas.microsoft.com/office/powerpoint/2010/main" val="2303959603"/>
              </p:ext>
            </p:extLst>
          </p:nvPr>
        </p:nvGraphicFramePr>
        <p:xfrm>
          <a:off x="628649" y="1537028"/>
          <a:ext cx="7886701" cy="3783943"/>
        </p:xfrm>
        <a:graphic>
          <a:graphicData uri="http://schemas.openxmlformats.org/drawingml/2006/table">
            <a:tbl>
              <a:tblPr firstRow="1" bandRow="1">
                <a:tableStyleId>{93296810-A885-4BE3-A3E7-6D5BEEA58F35}</a:tableStyleId>
              </a:tblPr>
              <a:tblGrid>
                <a:gridCol w="1341553">
                  <a:extLst>
                    <a:ext uri="{9D8B030D-6E8A-4147-A177-3AD203B41FA5}">
                      <a16:colId xmlns:a16="http://schemas.microsoft.com/office/drawing/2014/main" val="1249537814"/>
                    </a:ext>
                  </a:extLst>
                </a:gridCol>
                <a:gridCol w="838986">
                  <a:extLst>
                    <a:ext uri="{9D8B030D-6E8A-4147-A177-3AD203B41FA5}">
                      <a16:colId xmlns:a16="http://schemas.microsoft.com/office/drawing/2014/main" val="305200462"/>
                    </a:ext>
                  </a:extLst>
                </a:gridCol>
                <a:gridCol w="922364">
                  <a:extLst>
                    <a:ext uri="{9D8B030D-6E8A-4147-A177-3AD203B41FA5}">
                      <a16:colId xmlns:a16="http://schemas.microsoft.com/office/drawing/2014/main" val="118679271"/>
                    </a:ext>
                  </a:extLst>
                </a:gridCol>
                <a:gridCol w="1044696">
                  <a:extLst>
                    <a:ext uri="{9D8B030D-6E8A-4147-A177-3AD203B41FA5}">
                      <a16:colId xmlns:a16="http://schemas.microsoft.com/office/drawing/2014/main" val="3726718846"/>
                    </a:ext>
                  </a:extLst>
                </a:gridCol>
                <a:gridCol w="1044696">
                  <a:extLst>
                    <a:ext uri="{9D8B030D-6E8A-4147-A177-3AD203B41FA5}">
                      <a16:colId xmlns:a16="http://schemas.microsoft.com/office/drawing/2014/main" val="772022704"/>
                    </a:ext>
                  </a:extLst>
                </a:gridCol>
                <a:gridCol w="1333140">
                  <a:extLst>
                    <a:ext uri="{9D8B030D-6E8A-4147-A177-3AD203B41FA5}">
                      <a16:colId xmlns:a16="http://schemas.microsoft.com/office/drawing/2014/main" val="191910851"/>
                    </a:ext>
                  </a:extLst>
                </a:gridCol>
                <a:gridCol w="1361266">
                  <a:extLst>
                    <a:ext uri="{9D8B030D-6E8A-4147-A177-3AD203B41FA5}">
                      <a16:colId xmlns:a16="http://schemas.microsoft.com/office/drawing/2014/main" val="2647224324"/>
                    </a:ext>
                  </a:extLst>
                </a:gridCol>
              </a:tblGrid>
              <a:tr h="1125269">
                <a:tc>
                  <a:txBody>
                    <a:bodyPr/>
                    <a:lstStyle/>
                    <a:p>
                      <a:pPr algn="ctr" fontAlgn="ctr"/>
                      <a:r>
                        <a:rPr lang="en-GB" sz="1600" u="none" strike="noStrike">
                          <a:effectLst/>
                        </a:rPr>
                        <a:t>Age</a:t>
                      </a:r>
                      <a:endParaRPr lang="en-GB" sz="1600" b="1" i="0" u="none" strike="noStrike">
                        <a:solidFill>
                          <a:srgbClr val="000000"/>
                        </a:solidFill>
                        <a:effectLst/>
                        <a:latin typeface="Arial" panose="020B0604020202020204" pitchFamily="34" charset="0"/>
                      </a:endParaRPr>
                    </a:p>
                  </a:txBody>
                  <a:tcPr marL="7620" marR="7620" marT="7620" marB="0" anchor="ctr"/>
                </a:tc>
                <a:tc gridSpan="2">
                  <a:txBody>
                    <a:bodyPr/>
                    <a:lstStyle/>
                    <a:p>
                      <a:pPr algn="ctr" fontAlgn="ctr"/>
                      <a:r>
                        <a:rPr lang="en-GB" sz="1600" u="none" strike="noStrike">
                          <a:effectLst/>
                        </a:rPr>
                        <a:t>March 2020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pPr algn="ctr" fontAlgn="ct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600" b="1" u="none" strike="noStrike" dirty="0">
                          <a:solidFill>
                            <a:schemeClr val="bg1"/>
                          </a:solidFill>
                          <a:effectLst/>
                        </a:rPr>
                        <a:t>May 2021</a:t>
                      </a:r>
                      <a:endParaRPr lang="en-GB" sz="16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pPr algn="ctr" fontAlgn="ct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600" b="1" u="none" strike="noStrike" dirty="0">
                          <a:solidFill>
                            <a:schemeClr val="bg1"/>
                          </a:solidFill>
                          <a:effectLst/>
                        </a:rPr>
                        <a:t>March 2020 - May 2021 % change</a:t>
                      </a:r>
                      <a:endParaRPr lang="en-GB" sz="16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600" b="1" i="0" u="none" strike="noStrike">
                          <a:solidFill>
                            <a:schemeClr val="bg1"/>
                          </a:solidFill>
                          <a:effectLst/>
                          <a:latin typeface="+mn-lt"/>
                          <a:cs typeface="Arial" panose="020B0604020202020204" pitchFamily="34" charset="0"/>
                        </a:rPr>
                        <a:t>% point change in share</a:t>
                      </a:r>
                    </a:p>
                  </a:txBody>
                  <a:tcPr marL="7620" marR="7620" marT="7620" marB="0" anchor="ctr"/>
                </a:tc>
                <a:extLst>
                  <a:ext uri="{0D108BD9-81ED-4DB2-BD59-A6C34878D82A}">
                    <a16:rowId xmlns:a16="http://schemas.microsoft.com/office/drawing/2014/main" val="2250800113"/>
                  </a:ext>
                </a:extLst>
              </a:tr>
              <a:tr h="957686">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600" u="none" strike="noStrike" dirty="0">
                          <a:effectLst/>
                          <a:latin typeface="+mn-lt"/>
                        </a:rPr>
                        <a:t>Aged 16-24</a:t>
                      </a:r>
                      <a:endParaRPr lang="en-GB" sz="1600" b="0" i="0" u="none" strike="noStrike" dirty="0">
                        <a:solidFill>
                          <a:srgbClr val="000000"/>
                        </a:solidFill>
                        <a:effectLst/>
                        <a:latin typeface="+mn-lt"/>
                      </a:endParaRPr>
                    </a:p>
                  </a:txBody>
                  <a:tcPr marL="7620" marR="7620" marT="7620" marB="0" anchor="ctr"/>
                </a:tc>
                <a:tc>
                  <a:txBody>
                    <a:bodyPr/>
                    <a:lstStyle/>
                    <a:p>
                      <a:pPr algn="ctr" fontAlgn="t"/>
                      <a:r>
                        <a:rPr lang="en-GB" sz="1600" u="none" strike="noStrike">
                          <a:effectLst/>
                          <a:latin typeface="+mn-lt"/>
                        </a:rPr>
                        <a:t>885</a:t>
                      </a:r>
                      <a:endParaRPr lang="en-GB" sz="1600" b="0" i="0" u="none" strike="noStrike">
                        <a:solidFill>
                          <a:srgbClr val="000000"/>
                        </a:solidFill>
                        <a:effectLst/>
                        <a:latin typeface="+mn-lt"/>
                      </a:endParaRPr>
                    </a:p>
                  </a:txBody>
                  <a:tcPr marL="7440" marR="7440" marT="7440" marB="0" anchor="ctr"/>
                </a:tc>
                <a:tc>
                  <a:txBody>
                    <a:bodyPr/>
                    <a:lstStyle/>
                    <a:p>
                      <a:pPr algn="ctr" fontAlgn="t"/>
                      <a:r>
                        <a:rPr lang="en-GB" sz="1600" b="0" i="0" u="none" strike="noStrike">
                          <a:solidFill>
                            <a:srgbClr val="000000"/>
                          </a:solidFill>
                          <a:effectLst/>
                          <a:latin typeface="+mn-lt"/>
                        </a:rPr>
                        <a:t>16%</a:t>
                      </a:r>
                    </a:p>
                  </a:txBody>
                  <a:tcPr marL="7440" marR="7440" marT="7440" marB="0" anchor="ctr"/>
                </a:tc>
                <a:tc>
                  <a:txBody>
                    <a:bodyPr/>
                    <a:lstStyle/>
                    <a:p>
                      <a:pPr algn="ctr" fontAlgn="t"/>
                      <a:r>
                        <a:rPr lang="en-GB" sz="1600" u="none" strike="noStrike" dirty="0">
                          <a:effectLst/>
                          <a:latin typeface="+mn-lt"/>
                        </a:rPr>
                        <a:t>2,405</a:t>
                      </a:r>
                      <a:endParaRPr lang="en-GB" sz="1600" b="0" i="0" u="none" strike="noStrike" dirty="0">
                        <a:solidFill>
                          <a:srgbClr val="000000"/>
                        </a:solidFill>
                        <a:effectLst/>
                        <a:latin typeface="+mn-lt"/>
                      </a:endParaRPr>
                    </a:p>
                  </a:txBody>
                  <a:tcPr marL="7440" marR="7440" marT="7440" marB="0" anchor="ctr"/>
                </a:tc>
                <a:tc>
                  <a:txBody>
                    <a:bodyPr/>
                    <a:lstStyle/>
                    <a:p>
                      <a:pPr algn="ctr" fontAlgn="t"/>
                      <a:r>
                        <a:rPr lang="en-GB" sz="1600" b="0" i="0" u="none" strike="noStrike" dirty="0">
                          <a:solidFill>
                            <a:srgbClr val="000000"/>
                          </a:solidFill>
                          <a:effectLst/>
                          <a:latin typeface="+mn-lt"/>
                        </a:rPr>
                        <a:t>17%</a:t>
                      </a:r>
                    </a:p>
                  </a:txBody>
                  <a:tcPr marL="7440" marR="7440" marT="7440" marB="0" anchor="ctr"/>
                </a:tc>
                <a:tc>
                  <a:txBody>
                    <a:bodyPr/>
                    <a:lstStyle/>
                    <a:p>
                      <a:pPr algn="ctr" fontAlgn="b"/>
                      <a:r>
                        <a:rPr lang="en-GB" sz="1600" u="none" strike="noStrike" dirty="0">
                          <a:effectLst/>
                          <a:latin typeface="+mn-lt"/>
                        </a:rPr>
                        <a:t>172%</a:t>
                      </a:r>
                      <a:endParaRPr lang="en-GB" sz="1600" b="0" i="0" u="none" strike="noStrike" dirty="0">
                        <a:solidFill>
                          <a:srgbClr val="000000"/>
                        </a:solidFill>
                        <a:effectLst/>
                        <a:latin typeface="+mn-lt"/>
                      </a:endParaRPr>
                    </a:p>
                  </a:txBody>
                  <a:tcPr marL="7440" marR="7440" marT="7440" marB="0" anchor="ctr"/>
                </a:tc>
                <a:tc>
                  <a:txBody>
                    <a:bodyPr/>
                    <a:lstStyle/>
                    <a:p>
                      <a:pPr algn="ctr" fontAlgn="b"/>
                      <a:r>
                        <a:rPr lang="en-GB" sz="1600" b="0" i="0" u="none" strike="noStrike" dirty="0">
                          <a:solidFill>
                            <a:schemeClr val="tx1"/>
                          </a:solidFill>
                          <a:effectLst/>
                          <a:latin typeface="+mn-lt"/>
                        </a:rPr>
                        <a:t>1%</a:t>
                      </a:r>
                    </a:p>
                  </a:txBody>
                  <a:tcPr marL="7440" marR="7440" marT="7440" marB="0" anchor="ctr"/>
                </a:tc>
                <a:extLst>
                  <a:ext uri="{0D108BD9-81ED-4DB2-BD59-A6C34878D82A}">
                    <a16:rowId xmlns:a16="http://schemas.microsoft.com/office/drawing/2014/main" val="2527554147"/>
                  </a:ext>
                </a:extLst>
              </a:tr>
              <a:tr h="566996">
                <a:tc>
                  <a:txBody>
                    <a:bodyPr/>
                    <a:lstStyle/>
                    <a:p>
                      <a:pPr marL="0" marR="0" lvl="0" indent="0" algn="ctr" defTabSz="685800" rtl="0" eaLnBrk="1" fontAlgn="b" latinLnBrk="0" hangingPunct="1">
                        <a:lnSpc>
                          <a:spcPct val="100000"/>
                        </a:lnSpc>
                        <a:spcBef>
                          <a:spcPts val="0"/>
                        </a:spcBef>
                        <a:spcAft>
                          <a:spcPts val="0"/>
                        </a:spcAft>
                        <a:buClrTx/>
                        <a:buSzTx/>
                        <a:buFont typeface="Arial" panose="020B0604020202020204" pitchFamily="34" charset="0"/>
                        <a:buNone/>
                        <a:tabLst/>
                        <a:defRPr/>
                      </a:pPr>
                      <a:r>
                        <a:rPr lang="en-GB" sz="1600" u="none" strike="noStrike">
                          <a:effectLst/>
                          <a:latin typeface="+mn-lt"/>
                        </a:rPr>
                        <a:t>Aged 25-49</a:t>
                      </a:r>
                      <a:endParaRPr lang="en-GB" sz="1600" b="0" i="0" u="none" strike="noStrike">
                        <a:solidFill>
                          <a:srgbClr val="000000"/>
                        </a:solidFill>
                        <a:effectLst/>
                        <a:latin typeface="+mn-lt"/>
                      </a:endParaRPr>
                    </a:p>
                  </a:txBody>
                  <a:tcPr marL="7620" marR="7620" marT="7620" marB="0" anchor="ctr"/>
                </a:tc>
                <a:tc>
                  <a:txBody>
                    <a:bodyPr/>
                    <a:lstStyle/>
                    <a:p>
                      <a:pPr algn="ctr" fontAlgn="t"/>
                      <a:r>
                        <a:rPr lang="en-GB" sz="1600" u="none" strike="noStrike">
                          <a:effectLst/>
                          <a:latin typeface="+mn-lt"/>
                        </a:rPr>
                        <a:t>3,065</a:t>
                      </a:r>
                      <a:endParaRPr lang="en-GB" sz="1600" b="0" i="0" u="none" strike="noStrike">
                        <a:solidFill>
                          <a:srgbClr val="000000"/>
                        </a:solidFill>
                        <a:effectLst/>
                        <a:latin typeface="+mn-lt"/>
                      </a:endParaRPr>
                    </a:p>
                  </a:txBody>
                  <a:tcPr marL="7440" marR="7440" marT="7440" marB="0" anchor="ctr"/>
                </a:tc>
                <a:tc>
                  <a:txBody>
                    <a:bodyPr/>
                    <a:lstStyle/>
                    <a:p>
                      <a:pPr algn="ctr" fontAlgn="t"/>
                      <a:r>
                        <a:rPr lang="en-GB" sz="1600" b="0" i="0" u="none" strike="noStrike">
                          <a:solidFill>
                            <a:srgbClr val="000000"/>
                          </a:solidFill>
                          <a:effectLst/>
                          <a:latin typeface="+mn-lt"/>
                        </a:rPr>
                        <a:t>55%</a:t>
                      </a:r>
                    </a:p>
                  </a:txBody>
                  <a:tcPr marL="7440" marR="7440" marT="7440" marB="0" anchor="ctr"/>
                </a:tc>
                <a:tc>
                  <a:txBody>
                    <a:bodyPr/>
                    <a:lstStyle/>
                    <a:p>
                      <a:pPr algn="ctr" fontAlgn="t"/>
                      <a:r>
                        <a:rPr lang="en-GB" sz="1600" u="none" strike="noStrike" dirty="0">
                          <a:effectLst/>
                          <a:latin typeface="+mn-lt"/>
                        </a:rPr>
                        <a:t>7,990</a:t>
                      </a:r>
                    </a:p>
                  </a:txBody>
                  <a:tcPr marL="7440" marR="7440" marT="7440" marB="0" anchor="ctr"/>
                </a:tc>
                <a:tc>
                  <a:txBody>
                    <a:bodyPr/>
                    <a:lstStyle/>
                    <a:p>
                      <a:pPr algn="ctr" fontAlgn="t"/>
                      <a:r>
                        <a:rPr lang="en-GB" sz="1600" b="0" i="0" u="none" strike="noStrike" dirty="0">
                          <a:solidFill>
                            <a:srgbClr val="000000"/>
                          </a:solidFill>
                          <a:effectLst/>
                          <a:latin typeface="+mn-lt"/>
                        </a:rPr>
                        <a:t>57%</a:t>
                      </a:r>
                    </a:p>
                  </a:txBody>
                  <a:tcPr marL="7440" marR="7440" marT="7440" marB="0" anchor="ctr"/>
                </a:tc>
                <a:tc>
                  <a:txBody>
                    <a:bodyPr/>
                    <a:lstStyle/>
                    <a:p>
                      <a:pPr algn="ctr" fontAlgn="b"/>
                      <a:r>
                        <a:rPr lang="en-GB" sz="1600" u="none" strike="noStrike" dirty="0">
                          <a:effectLst/>
                          <a:latin typeface="+mn-lt"/>
                        </a:rPr>
                        <a:t>161%</a:t>
                      </a:r>
                      <a:endParaRPr lang="en-GB" sz="1600" b="0" i="0" u="none" strike="noStrike" dirty="0">
                        <a:solidFill>
                          <a:srgbClr val="000000"/>
                        </a:solidFill>
                        <a:effectLst/>
                        <a:latin typeface="+mn-lt"/>
                      </a:endParaRPr>
                    </a:p>
                  </a:txBody>
                  <a:tcPr marL="7440" marR="7440" marT="7440" marB="0" anchor="ctr"/>
                </a:tc>
                <a:tc>
                  <a:txBody>
                    <a:bodyPr/>
                    <a:lstStyle/>
                    <a:p>
                      <a:pPr algn="ctr" fontAlgn="b"/>
                      <a:r>
                        <a:rPr lang="en-GB" sz="1600" b="0" i="0" u="none" strike="noStrike" dirty="0">
                          <a:solidFill>
                            <a:schemeClr val="tx1"/>
                          </a:solidFill>
                          <a:effectLst/>
                          <a:latin typeface="+mn-lt"/>
                        </a:rPr>
                        <a:t>1%</a:t>
                      </a:r>
                    </a:p>
                  </a:txBody>
                  <a:tcPr marL="7440" marR="7440" marT="7440" marB="0" anchor="ctr"/>
                </a:tc>
                <a:extLst>
                  <a:ext uri="{0D108BD9-81ED-4DB2-BD59-A6C34878D82A}">
                    <a16:rowId xmlns:a16="http://schemas.microsoft.com/office/drawing/2014/main" val="2548708749"/>
                  </a:ext>
                </a:extLst>
              </a:tr>
              <a:tr h="566996">
                <a:tc>
                  <a:txBody>
                    <a:bodyPr/>
                    <a:lstStyle/>
                    <a:p>
                      <a:pPr marL="0" marR="0" lvl="0" indent="0" algn="ctr" defTabSz="685800" rtl="0" eaLnBrk="1" fontAlgn="b" latinLnBrk="0" hangingPunct="1">
                        <a:lnSpc>
                          <a:spcPct val="100000"/>
                        </a:lnSpc>
                        <a:spcBef>
                          <a:spcPts val="0"/>
                        </a:spcBef>
                        <a:spcAft>
                          <a:spcPts val="0"/>
                        </a:spcAft>
                        <a:buClrTx/>
                        <a:buSzTx/>
                        <a:buFont typeface="Arial" panose="020B0604020202020204" pitchFamily="34" charset="0"/>
                        <a:buNone/>
                        <a:tabLst/>
                        <a:defRPr/>
                      </a:pPr>
                      <a:r>
                        <a:rPr lang="en-GB" sz="1600" u="none" strike="noStrike">
                          <a:effectLst/>
                          <a:latin typeface="+mn-lt"/>
                        </a:rPr>
                        <a:t>Aged 50+</a:t>
                      </a:r>
                      <a:endParaRPr lang="en-GB" sz="1600" b="0" i="0" u="none" strike="noStrike">
                        <a:solidFill>
                          <a:srgbClr val="000000"/>
                        </a:solidFill>
                        <a:effectLst/>
                        <a:latin typeface="+mn-lt"/>
                      </a:endParaRPr>
                    </a:p>
                  </a:txBody>
                  <a:tcPr marL="7620" marR="7620" marT="7620" marB="0" anchor="ctr"/>
                </a:tc>
                <a:tc>
                  <a:txBody>
                    <a:bodyPr/>
                    <a:lstStyle/>
                    <a:p>
                      <a:pPr algn="ctr" fontAlgn="t"/>
                      <a:r>
                        <a:rPr lang="en-GB" sz="1600" u="none" strike="noStrike">
                          <a:effectLst/>
                          <a:latin typeface="+mn-lt"/>
                        </a:rPr>
                        <a:t>1,590</a:t>
                      </a:r>
                      <a:endParaRPr lang="en-GB" sz="1600" b="0" i="0" u="none" strike="noStrike">
                        <a:solidFill>
                          <a:srgbClr val="000000"/>
                        </a:solidFill>
                        <a:effectLst/>
                        <a:latin typeface="+mn-lt"/>
                      </a:endParaRPr>
                    </a:p>
                  </a:txBody>
                  <a:tcPr marL="7440" marR="7440" marT="7440" marB="0" anchor="ctr"/>
                </a:tc>
                <a:tc>
                  <a:txBody>
                    <a:bodyPr/>
                    <a:lstStyle/>
                    <a:p>
                      <a:pPr algn="ctr" fontAlgn="t"/>
                      <a:r>
                        <a:rPr lang="en-GB" sz="1600" b="0" i="0" u="none" strike="noStrike">
                          <a:solidFill>
                            <a:srgbClr val="000000"/>
                          </a:solidFill>
                          <a:effectLst/>
                          <a:latin typeface="+mn-lt"/>
                        </a:rPr>
                        <a:t>29%</a:t>
                      </a:r>
                    </a:p>
                  </a:txBody>
                  <a:tcPr marL="7440" marR="7440" marT="7440" marB="0" anchor="ctr"/>
                </a:tc>
                <a:tc>
                  <a:txBody>
                    <a:bodyPr/>
                    <a:lstStyle/>
                    <a:p>
                      <a:pPr algn="ctr" fontAlgn="t"/>
                      <a:r>
                        <a:rPr lang="en-GB" sz="1600" b="0" i="0" u="none" strike="noStrike" dirty="0">
                          <a:solidFill>
                            <a:srgbClr val="000000"/>
                          </a:solidFill>
                          <a:effectLst/>
                          <a:latin typeface="+mn-lt"/>
                        </a:rPr>
                        <a:t>3,720</a:t>
                      </a:r>
                    </a:p>
                  </a:txBody>
                  <a:tcPr marL="7440" marR="7440" marT="7440" marB="0" anchor="ctr"/>
                </a:tc>
                <a:tc>
                  <a:txBody>
                    <a:bodyPr/>
                    <a:lstStyle/>
                    <a:p>
                      <a:pPr algn="ctr" fontAlgn="t"/>
                      <a:r>
                        <a:rPr lang="en-GB" sz="1600" b="0" i="0" u="none" strike="noStrike" dirty="0">
                          <a:solidFill>
                            <a:srgbClr val="000000"/>
                          </a:solidFill>
                          <a:effectLst/>
                          <a:latin typeface="+mn-lt"/>
                        </a:rPr>
                        <a:t>26%</a:t>
                      </a:r>
                    </a:p>
                  </a:txBody>
                  <a:tcPr marL="7440" marR="7440" marT="7440" marB="0" anchor="ctr"/>
                </a:tc>
                <a:tc>
                  <a:txBody>
                    <a:bodyPr/>
                    <a:lstStyle/>
                    <a:p>
                      <a:pPr algn="ctr" fontAlgn="b"/>
                      <a:r>
                        <a:rPr lang="en-GB" sz="1600" u="none" strike="noStrike" dirty="0">
                          <a:effectLst/>
                          <a:latin typeface="+mn-lt"/>
                        </a:rPr>
                        <a:t>134%</a:t>
                      </a:r>
                      <a:endParaRPr lang="en-GB" sz="1600" b="0" i="0" u="none" strike="noStrike" dirty="0">
                        <a:solidFill>
                          <a:srgbClr val="000000"/>
                        </a:solidFill>
                        <a:effectLst/>
                        <a:latin typeface="+mn-lt"/>
                      </a:endParaRPr>
                    </a:p>
                  </a:txBody>
                  <a:tcPr marL="7440" marR="7440" marT="7440" marB="0" anchor="ctr"/>
                </a:tc>
                <a:tc>
                  <a:txBody>
                    <a:bodyPr/>
                    <a:lstStyle/>
                    <a:p>
                      <a:pPr algn="ctr" fontAlgn="b"/>
                      <a:r>
                        <a:rPr lang="en-GB" sz="1600" b="0" i="0" u="none" strike="noStrike" dirty="0">
                          <a:solidFill>
                            <a:schemeClr val="tx1"/>
                          </a:solidFill>
                          <a:effectLst/>
                          <a:latin typeface="+mn-lt"/>
                        </a:rPr>
                        <a:t>-2%</a:t>
                      </a:r>
                    </a:p>
                  </a:txBody>
                  <a:tcPr marL="7440" marR="7440" marT="7440" marB="0" anchor="ctr"/>
                </a:tc>
                <a:extLst>
                  <a:ext uri="{0D108BD9-81ED-4DB2-BD59-A6C34878D82A}">
                    <a16:rowId xmlns:a16="http://schemas.microsoft.com/office/drawing/2014/main" val="374224658"/>
                  </a:ext>
                </a:extLst>
              </a:tr>
              <a:tr h="566996">
                <a:tc>
                  <a:txBody>
                    <a:bodyPr/>
                    <a:lstStyle/>
                    <a:p>
                      <a:pPr marL="0" marR="0" lvl="0" indent="0" algn="ctr" defTabSz="685800" rtl="0" eaLnBrk="1" fontAlgn="b" latinLnBrk="0" hangingPunct="1">
                        <a:lnSpc>
                          <a:spcPct val="100000"/>
                        </a:lnSpc>
                        <a:spcBef>
                          <a:spcPts val="0"/>
                        </a:spcBef>
                        <a:spcAft>
                          <a:spcPts val="0"/>
                        </a:spcAft>
                        <a:buClrTx/>
                        <a:buSzTx/>
                        <a:buFont typeface="Arial" panose="020B0604020202020204" pitchFamily="34" charset="0"/>
                        <a:buNone/>
                        <a:tabLst/>
                        <a:defRPr/>
                      </a:pPr>
                      <a:r>
                        <a:rPr lang="en-GB" sz="1600" b="1" i="0" u="none" strike="noStrike">
                          <a:solidFill>
                            <a:srgbClr val="000000"/>
                          </a:solidFill>
                          <a:effectLst/>
                          <a:latin typeface="+mn-lt"/>
                        </a:rPr>
                        <a:t>Column total</a:t>
                      </a:r>
                    </a:p>
                  </a:txBody>
                  <a:tcPr marL="7620" marR="7620" marT="7620" marB="0" anchor="ctr"/>
                </a:tc>
                <a:tc>
                  <a:txBody>
                    <a:bodyPr/>
                    <a:lstStyle/>
                    <a:p>
                      <a:pPr algn="ctr" fontAlgn="ctr"/>
                      <a:r>
                        <a:rPr lang="en-GB" sz="1600" b="1" i="0" u="none" strike="noStrike">
                          <a:solidFill>
                            <a:srgbClr val="000000"/>
                          </a:solidFill>
                          <a:effectLst/>
                          <a:latin typeface="+mn-lt"/>
                          <a:cs typeface="Arial" panose="020B0604020202020204" pitchFamily="34" charset="0"/>
                        </a:rPr>
                        <a:t>5,540</a:t>
                      </a:r>
                    </a:p>
                  </a:txBody>
                  <a:tcPr marL="7620" marR="7620" marT="7620" marB="0" anchor="ctr"/>
                </a:tc>
                <a:tc>
                  <a:txBody>
                    <a:bodyPr/>
                    <a:lstStyle/>
                    <a:p>
                      <a:pPr algn="ctr" fontAlgn="t"/>
                      <a:r>
                        <a:rPr lang="en-GB" sz="1600" b="1" i="0" u="none" strike="noStrike">
                          <a:solidFill>
                            <a:srgbClr val="000000"/>
                          </a:solidFill>
                          <a:effectLst/>
                          <a:latin typeface="+mn-lt"/>
                        </a:rPr>
                        <a:t>100%</a:t>
                      </a:r>
                    </a:p>
                  </a:txBody>
                  <a:tcPr marL="7440" marR="7440" marT="7440" marB="0" anchor="ctr"/>
                </a:tc>
                <a:tc>
                  <a:txBody>
                    <a:bodyPr/>
                    <a:lstStyle/>
                    <a:p>
                      <a:pPr algn="ctr" fontAlgn="ctr"/>
                      <a:r>
                        <a:rPr lang="en-GB" sz="1600" b="1" i="0" u="none" strike="noStrike" dirty="0">
                          <a:solidFill>
                            <a:srgbClr val="000000"/>
                          </a:solidFill>
                          <a:effectLst/>
                          <a:latin typeface="+mn-lt"/>
                          <a:cs typeface="Arial" panose="020B0604020202020204" pitchFamily="34" charset="0"/>
                        </a:rPr>
                        <a:t>14,110</a:t>
                      </a:r>
                      <a:endParaRPr lang="en-GB" sz="1400" b="1" i="0" u="none" strike="noStrike" dirty="0">
                        <a:solidFill>
                          <a:srgbClr val="000000"/>
                        </a:solidFill>
                        <a:effectLst/>
                        <a:latin typeface="+mn-lt"/>
                        <a:cs typeface="Arial" panose="020B0604020202020204" pitchFamily="34" charset="0"/>
                      </a:endParaRPr>
                    </a:p>
                  </a:txBody>
                  <a:tcPr marL="7620" marR="7620" marT="7620" marB="0" anchor="ctr"/>
                </a:tc>
                <a:tc>
                  <a:txBody>
                    <a:bodyPr/>
                    <a:lstStyle/>
                    <a:p>
                      <a:pPr algn="ctr" fontAlgn="t"/>
                      <a:r>
                        <a:rPr lang="en-GB" sz="1600" b="1" i="0" u="none" strike="noStrike" dirty="0">
                          <a:solidFill>
                            <a:srgbClr val="000000"/>
                          </a:solidFill>
                          <a:effectLst/>
                          <a:latin typeface="+mn-lt"/>
                        </a:rPr>
                        <a:t>100%</a:t>
                      </a:r>
                    </a:p>
                  </a:txBody>
                  <a:tcPr marL="7440" marR="7440" marT="7440" marB="0" anchor="ctr"/>
                </a:tc>
                <a:tc>
                  <a:txBody>
                    <a:bodyPr/>
                    <a:lstStyle/>
                    <a:p>
                      <a:pPr algn="ctr" fontAlgn="b"/>
                      <a:r>
                        <a:rPr lang="en-GB" sz="1600" b="1" i="0" u="none" strike="noStrike" dirty="0">
                          <a:solidFill>
                            <a:srgbClr val="000000"/>
                          </a:solidFill>
                          <a:effectLst/>
                          <a:latin typeface="+mn-lt"/>
                        </a:rPr>
                        <a:t>155%</a:t>
                      </a:r>
                    </a:p>
                  </a:txBody>
                  <a:tcPr marL="7440" marR="7440" marT="7440" marB="0" anchor="ctr"/>
                </a:tc>
                <a:tc>
                  <a:txBody>
                    <a:bodyPr/>
                    <a:lstStyle/>
                    <a:p>
                      <a:pPr algn="ctr" fontAlgn="b"/>
                      <a:endParaRPr lang="en-GB" sz="1600" b="1" i="0" u="none" strike="noStrike" dirty="0">
                        <a:solidFill>
                          <a:srgbClr val="000000"/>
                        </a:solidFill>
                        <a:effectLst/>
                        <a:latin typeface="+mn-lt"/>
                      </a:endParaRPr>
                    </a:p>
                  </a:txBody>
                  <a:tcPr marL="7440" marR="7440" marT="7440" marB="0" anchor="ctr"/>
                </a:tc>
                <a:extLst>
                  <a:ext uri="{0D108BD9-81ED-4DB2-BD59-A6C34878D82A}">
                    <a16:rowId xmlns:a16="http://schemas.microsoft.com/office/drawing/2014/main" val="1370443308"/>
                  </a:ext>
                </a:extLst>
              </a:tr>
            </a:tbl>
          </a:graphicData>
        </a:graphic>
      </p:graphicFrame>
      <p:sp>
        <p:nvSpPr>
          <p:cNvPr id="7" name="TextBox 6">
            <a:extLst>
              <a:ext uri="{FF2B5EF4-FFF2-40B4-BE49-F238E27FC236}">
                <a16:creationId xmlns:a16="http://schemas.microsoft.com/office/drawing/2014/main" id="{54ED0CD0-785E-4D1B-BF99-050D8DBB3A6D}"/>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2190620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May 2021, the Claimant Count rate in Buckinghamshire for men rose by 3 percentage points, compared to 2.2 percentage points for women.</a:t>
            </a:r>
          </a:p>
          <a:p>
            <a:r>
              <a:rPr lang="en-GB" sz="2400" dirty="0">
                <a:cs typeface="Arial" panose="020B0604020202020204" pitchFamily="34" charset="0"/>
              </a:rPr>
              <a:t>There is currently no local data on the number of people moving from employment to being ‘economically inactive’.  Those doing so are more likely to be women than men. </a:t>
            </a:r>
          </a:p>
          <a:p>
            <a:r>
              <a:rPr lang="en-GB" sz="2400" dirty="0">
                <a:cs typeface="Arial" panose="020B0604020202020204" pitchFamily="34" charset="0"/>
              </a:rPr>
              <a:t>Young people have been worst affected age group to date.</a:t>
            </a:r>
          </a:p>
          <a:p>
            <a:r>
              <a:rPr lang="en-GB" sz="2400" dirty="0">
                <a:cs typeface="Arial" panose="020B0604020202020204" pitchFamily="34" charset="0"/>
              </a:rPr>
              <a:t>There was a 172% increase in the number of 16-24 year old claimants in Buckinghamshire between March 2020 and May 2021, compared to a 155%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CAE3-4ACF-4BB7-AA85-20BF3C917A5D}"/>
              </a:ext>
            </a:extLst>
          </p:cNvPr>
          <p:cNvSpPr>
            <a:spLocks noGrp="1"/>
          </p:cNvSpPr>
          <p:nvPr>
            <p:ph type="title"/>
          </p:nvPr>
        </p:nvSpPr>
        <p:spPr>
          <a:xfrm>
            <a:off x="496675" y="151005"/>
            <a:ext cx="7886700" cy="936368"/>
          </a:xfrm>
        </p:spPr>
        <p:txBody>
          <a:bodyPr>
            <a:normAutofit fontScale="90000"/>
          </a:bodyPr>
          <a:lstStyle/>
          <a:p>
            <a:r>
              <a:rPr lang="en-GB" b="1" dirty="0"/>
              <a:t>Chart 5: Alternative Claimant Count rate January 2013 to February 2021 – Buckinghamshire 	</a:t>
            </a:r>
          </a:p>
        </p:txBody>
      </p:sp>
      <p:sp>
        <p:nvSpPr>
          <p:cNvPr id="6" name="TextBox 5">
            <a:extLst>
              <a:ext uri="{FF2B5EF4-FFF2-40B4-BE49-F238E27FC236}">
                <a16:creationId xmlns:a16="http://schemas.microsoft.com/office/drawing/2014/main" id="{388CB962-3DC0-44CB-9C78-EFF8410DEC51}"/>
              </a:ext>
            </a:extLst>
          </p:cNvPr>
          <p:cNvSpPr txBox="1"/>
          <p:nvPr/>
        </p:nvSpPr>
        <p:spPr>
          <a:xfrm>
            <a:off x="6608190" y="5704232"/>
            <a:ext cx="2406869" cy="307777"/>
          </a:xfrm>
          <a:prstGeom prst="rect">
            <a:avLst/>
          </a:prstGeom>
          <a:noFill/>
        </p:spPr>
        <p:txBody>
          <a:bodyPr wrap="square" rtlCol="0">
            <a:spAutoFit/>
          </a:bodyPr>
          <a:lstStyle/>
          <a:p>
            <a:pPr algn="r"/>
            <a:r>
              <a:rPr lang="en-GB" sz="1400" i="1">
                <a:solidFill>
                  <a:schemeClr val="tx1">
                    <a:lumMod val="85000"/>
                    <a:lumOff val="15000"/>
                  </a:schemeClr>
                </a:solidFill>
              </a:rPr>
              <a:t>Source: DWP, via Stat-Xplore</a:t>
            </a:r>
          </a:p>
        </p:txBody>
      </p:sp>
      <p:graphicFrame>
        <p:nvGraphicFramePr>
          <p:cNvPr id="7" name="Content Placeholder 6">
            <a:extLst>
              <a:ext uri="{FF2B5EF4-FFF2-40B4-BE49-F238E27FC236}">
                <a16:creationId xmlns:a16="http://schemas.microsoft.com/office/drawing/2014/main" id="{839D588B-67A6-4B5B-ADDF-6727C4776464}"/>
              </a:ext>
            </a:extLst>
          </p:cNvPr>
          <p:cNvGraphicFramePr>
            <a:graphicFrameLocks noGrp="1"/>
          </p:cNvGraphicFramePr>
          <p:nvPr>
            <p:ph idx="1"/>
            <p:extLst>
              <p:ext uri="{D42A27DB-BD31-4B8C-83A1-F6EECF244321}">
                <p14:modId xmlns:p14="http://schemas.microsoft.com/office/powerpoint/2010/main" val="4266227295"/>
              </p:ext>
            </p:extLst>
          </p:nvPr>
        </p:nvGraphicFramePr>
        <p:xfrm>
          <a:off x="320511" y="1184601"/>
          <a:ext cx="8502977" cy="43206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118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2C60-4110-421A-B75C-51B21719B483}"/>
              </a:ext>
            </a:extLst>
          </p:cNvPr>
          <p:cNvSpPr>
            <a:spLocks noGrp="1"/>
          </p:cNvSpPr>
          <p:nvPr>
            <p:ph type="title"/>
          </p:nvPr>
        </p:nvSpPr>
        <p:spPr>
          <a:xfrm>
            <a:off x="628650" y="469759"/>
            <a:ext cx="7886700" cy="936368"/>
          </a:xfrm>
        </p:spPr>
        <p:txBody>
          <a:bodyPr>
            <a:noAutofit/>
          </a:bodyPr>
          <a:lstStyle/>
          <a:p>
            <a:r>
              <a:rPr lang="en-GB" sz="3000" dirty="0">
                <a:cs typeface="Arial" panose="020B0604020202020204" pitchFamily="34" charset="0"/>
              </a:rPr>
              <a:t>Chart 6: Movement of people onto and off ‘out of work’ benefits</a:t>
            </a:r>
          </a:p>
        </p:txBody>
      </p:sp>
      <p:sp>
        <p:nvSpPr>
          <p:cNvPr id="5" name="TextBox 4">
            <a:extLst>
              <a:ext uri="{FF2B5EF4-FFF2-40B4-BE49-F238E27FC236}">
                <a16:creationId xmlns:a16="http://schemas.microsoft.com/office/drawing/2014/main" id="{D9A4439E-C68E-426E-A57A-5E83DC32A211}"/>
              </a:ext>
            </a:extLst>
          </p:cNvPr>
          <p:cNvSpPr txBox="1"/>
          <p:nvPr/>
        </p:nvSpPr>
        <p:spPr>
          <a:xfrm>
            <a:off x="4119513" y="5615436"/>
            <a:ext cx="4622169" cy="307777"/>
          </a:xfrm>
          <a:prstGeom prst="rect">
            <a:avLst/>
          </a:prstGeom>
          <a:noFill/>
        </p:spPr>
        <p:txBody>
          <a:bodyPr wrap="square" rtlCol="0">
            <a:spAutoFit/>
          </a:bodyPr>
          <a:lstStyle/>
          <a:p>
            <a:pPr algn="r"/>
            <a:r>
              <a:rPr lang="en-GB" sz="1400" i="1" dirty="0"/>
              <a:t>Source: Alternative Claimant Count, DWP, via Stat-Xplore</a:t>
            </a:r>
          </a:p>
        </p:txBody>
      </p:sp>
      <p:graphicFrame>
        <p:nvGraphicFramePr>
          <p:cNvPr id="7" name="Chart 6">
            <a:extLst>
              <a:ext uri="{FF2B5EF4-FFF2-40B4-BE49-F238E27FC236}">
                <a16:creationId xmlns:a16="http://schemas.microsoft.com/office/drawing/2014/main" id="{C89EEAA3-0A34-4E2A-A05C-F6FE016FBD79}"/>
              </a:ext>
            </a:extLst>
          </p:cNvPr>
          <p:cNvGraphicFramePr>
            <a:graphicFrameLocks/>
          </p:cNvGraphicFramePr>
          <p:nvPr>
            <p:extLst>
              <p:ext uri="{D42A27DB-BD31-4B8C-83A1-F6EECF244321}">
                <p14:modId xmlns:p14="http://schemas.microsoft.com/office/powerpoint/2010/main" val="4155580188"/>
              </p:ext>
            </p:extLst>
          </p:nvPr>
        </p:nvGraphicFramePr>
        <p:xfrm>
          <a:off x="937800" y="1402982"/>
          <a:ext cx="7268400" cy="421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269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fontScale="92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Alternative Claimant Count</a:t>
            </a:r>
          </a:p>
          <a:p>
            <a:pPr marL="0" indent="0">
              <a:buNone/>
            </a:pPr>
            <a:endParaRPr lang="en-GB" dirty="0"/>
          </a:p>
          <a:p>
            <a:pPr marL="0" indent="0">
              <a:buNone/>
            </a:pPr>
            <a:r>
              <a:rPr lang="en-GB" dirty="0"/>
              <a:t>Further analysis of the impact of Covid-19 on the Buckinghamshire economy can be found on the Buckinghamshire LEP website. </a:t>
            </a:r>
          </a:p>
          <a:p>
            <a:pPr marL="0" indent="0">
              <a:buNone/>
            </a:pPr>
            <a:endParaRPr lang="en-GB" dirty="0"/>
          </a:p>
          <a:p>
            <a:r>
              <a:rPr lang="en-GB" dirty="0"/>
              <a:t>Evidence pack (updated monthly) is available </a:t>
            </a:r>
            <a:r>
              <a:rPr lang="en-GB" dirty="0">
                <a:hlinkClick r:id="rId3"/>
              </a:rPr>
              <a:t>here</a:t>
            </a:r>
            <a:endParaRPr lang="en-GB" dirty="0"/>
          </a:p>
          <a:p>
            <a:r>
              <a:rPr lang="en-GB" dirty="0"/>
              <a:t>Evidence base produced to underpin the Buckinghamshire Recovery Strategy can be found </a:t>
            </a:r>
            <a:r>
              <a:rPr lang="en-GB" dirty="0">
                <a:hlinkClick r:id="rId4"/>
              </a:rPr>
              <a:t>here</a:t>
            </a:r>
            <a:endParaRPr lang="en-GB" dirty="0"/>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2" name="Object 1">
            <a:extLst>
              <a:ext uri="{FF2B5EF4-FFF2-40B4-BE49-F238E27FC236}">
                <a16:creationId xmlns:a16="http://schemas.microsoft.com/office/drawing/2014/main" id="{BB021D10-76A0-479B-8DB6-43BE5ECB59CF}"/>
              </a:ext>
            </a:extLst>
          </p:cNvPr>
          <p:cNvGraphicFramePr>
            <a:graphicFrameLocks noChangeAspect="1"/>
          </p:cNvGraphicFramePr>
          <p:nvPr>
            <p:extLst>
              <p:ext uri="{D42A27DB-BD31-4B8C-83A1-F6EECF244321}">
                <p14:modId xmlns:p14="http://schemas.microsoft.com/office/powerpoint/2010/main" val="383825910"/>
              </p:ext>
            </p:extLst>
          </p:nvPr>
        </p:nvGraphicFramePr>
        <p:xfrm>
          <a:off x="3407790" y="2357964"/>
          <a:ext cx="914400" cy="792163"/>
        </p:xfrm>
        <a:graphic>
          <a:graphicData uri="http://schemas.openxmlformats.org/presentationml/2006/ole">
            <mc:AlternateContent xmlns:mc="http://schemas.openxmlformats.org/markup-compatibility/2006">
              <mc:Choice xmlns:v="urn:schemas-microsoft-com:vml" Requires="v">
                <p:oleObj name="Worksheet" showAsIcon="1" r:id="rId6" imgW="914400" imgH="792360" progId="Excel.Sheet.12">
                  <p:embed/>
                </p:oleObj>
              </mc:Choice>
              <mc:Fallback>
                <p:oleObj name="Worksheet" showAsIcon="1" r:id="rId6" imgW="914400" imgH="792360" progId="Excel.Sheet.12">
                  <p:embed/>
                  <p:pic>
                    <p:nvPicPr>
                      <p:cNvPr id="2" name="Object 1">
                        <a:extLst>
                          <a:ext uri="{FF2B5EF4-FFF2-40B4-BE49-F238E27FC236}">
                            <a16:creationId xmlns:a16="http://schemas.microsoft.com/office/drawing/2014/main" id="{BB021D10-76A0-479B-8DB6-43BE5ECB59CF}"/>
                          </a:ext>
                        </a:extLst>
                      </p:cNvPr>
                      <p:cNvPicPr/>
                      <p:nvPr/>
                    </p:nvPicPr>
                    <p:blipFill>
                      <a:blip r:embed="rId7"/>
                      <a:stretch>
                        <a:fillRect/>
                      </a:stretch>
                    </p:blipFill>
                    <p:spPr>
                      <a:xfrm>
                        <a:off x="3407790" y="2357964"/>
                        <a:ext cx="914400" cy="792163"/>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82F26F5-8B11-4495-9A20-02CF5C27F84F}"/>
              </a:ext>
            </a:extLst>
          </p:cNvPr>
          <p:cNvGraphicFramePr>
            <a:graphicFrameLocks noChangeAspect="1"/>
          </p:cNvGraphicFramePr>
          <p:nvPr>
            <p:extLst>
              <p:ext uri="{D42A27DB-BD31-4B8C-83A1-F6EECF244321}">
                <p14:modId xmlns:p14="http://schemas.microsoft.com/office/powerpoint/2010/main" val="4027281792"/>
              </p:ext>
            </p:extLst>
          </p:nvPr>
        </p:nvGraphicFramePr>
        <p:xfrm>
          <a:off x="2248293" y="1768934"/>
          <a:ext cx="914400" cy="792163"/>
        </p:xfrm>
        <a:graphic>
          <a:graphicData uri="http://schemas.openxmlformats.org/presentationml/2006/ole">
            <mc:AlternateContent xmlns:mc="http://schemas.openxmlformats.org/markup-compatibility/2006">
              <mc:Choice xmlns:v="urn:schemas-microsoft-com:vml" Requires="v">
                <p:oleObj name="Worksheet" showAsIcon="1" r:id="rId8" imgW="914400" imgH="792360" progId="Excel.Sheet.12">
                  <p:embed/>
                </p:oleObj>
              </mc:Choice>
              <mc:Fallback>
                <p:oleObj name="Worksheet" showAsIcon="1" r:id="rId8" imgW="914400" imgH="792360" progId="Excel.Sheet.12">
                  <p:embed/>
                  <p:pic>
                    <p:nvPicPr>
                      <p:cNvPr id="8" name="Object 7">
                        <a:extLst>
                          <a:ext uri="{FF2B5EF4-FFF2-40B4-BE49-F238E27FC236}">
                            <a16:creationId xmlns:a16="http://schemas.microsoft.com/office/drawing/2014/main" id="{882F26F5-8B11-4495-9A20-02CF5C27F84F}"/>
                          </a:ext>
                        </a:extLst>
                      </p:cNvPr>
                      <p:cNvPicPr/>
                      <p:nvPr/>
                    </p:nvPicPr>
                    <p:blipFill>
                      <a:blip r:embed="rId9"/>
                      <a:stretch>
                        <a:fillRect/>
                      </a:stretch>
                    </p:blipFill>
                    <p:spPr>
                      <a:xfrm>
                        <a:off x="2248293" y="1768934"/>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a:t>Buckinghamshire’s Claimant Count and Alternative Claimant Count </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June 2021 </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a:cs typeface="Arial" panose="020B0604020202020204" pitchFamily="34" charset="0"/>
              </a:rPr>
              <a:t>This report provides a monthly summary of the number of Buckinghamshire residents claiming ‘out-of-work’ related benefits (the Claimant Count and Alternative Claimant Count).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Data is sourced from the Department for Work and Pensions (DWP) and can be found in varying configurations on the </a:t>
            </a:r>
            <a:r>
              <a:rPr lang="en-GB" sz="2400">
                <a:cs typeface="Arial" panose="020B0604020202020204" pitchFamily="34" charset="0"/>
                <a:hlinkClick r:id="rId2"/>
              </a:rPr>
              <a:t>NOMIS</a:t>
            </a:r>
            <a:r>
              <a:rPr lang="en-GB" sz="2400">
                <a:cs typeface="Arial" panose="020B0604020202020204" pitchFamily="34" charset="0"/>
              </a:rPr>
              <a:t>, </a:t>
            </a:r>
            <a:r>
              <a:rPr lang="en-GB" sz="2400">
                <a:cs typeface="Arial" panose="020B0604020202020204" pitchFamily="34" charset="0"/>
                <a:hlinkClick r:id="rId3"/>
              </a:rPr>
              <a:t>Stat-Explore</a:t>
            </a:r>
            <a:r>
              <a:rPr lang="en-GB" sz="2400">
                <a:cs typeface="Arial" panose="020B0604020202020204" pitchFamily="34" charset="0"/>
              </a:rPr>
              <a:t> and </a:t>
            </a:r>
            <a:r>
              <a:rPr lang="en-GB" sz="2400">
                <a:cs typeface="Arial" panose="020B0604020202020204" pitchFamily="34" charset="0"/>
                <a:hlinkClick r:id="rId4"/>
              </a:rPr>
              <a:t>DWP</a:t>
            </a:r>
            <a:r>
              <a:rPr lang="en-GB" sz="2400">
                <a:cs typeface="Arial" panose="020B0604020202020204" pitchFamily="34" charset="0"/>
              </a:rPr>
              <a:t> websites.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A full explanation of the two measures can be found in the Technical Appendix at the end of this report.  </a:t>
            </a:r>
          </a:p>
          <a:p>
            <a:pPr marL="0" indent="0">
              <a:buNone/>
            </a:pPr>
            <a:endParaRPr lang="en-GB"/>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May 2021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662977"/>
          </a:xfrm>
        </p:spPr>
        <p:txBody>
          <a:bodyPr>
            <a:normAutofit fontScale="92500" lnSpcReduction="2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May 2021, </a:t>
            </a:r>
            <a:r>
              <a:rPr lang="en-GB" sz="1400" b="1" dirty="0">
                <a:effectLst/>
                <a:latin typeface="Calibri" panose="020F0502020204030204" pitchFamily="34" charset="0"/>
                <a:ea typeface="Times New Roman" panose="02020603050405020304" pitchFamily="18" charset="0"/>
              </a:rPr>
              <a:t>14,110</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fell by 930 </a:t>
            </a:r>
            <a:r>
              <a:rPr lang="en-GB" sz="1400" dirty="0">
                <a:latin typeface="Calibri" panose="020F0502020204030204" pitchFamily="34" charset="0"/>
                <a:ea typeface="Times New Roman" panose="02020603050405020304" pitchFamily="18" charset="0"/>
              </a:rPr>
              <a:t>between April 2021 and May 2021, </a:t>
            </a:r>
            <a:r>
              <a:rPr lang="en-GB" sz="1400" b="1" dirty="0">
                <a:latin typeface="Calibri" panose="020F0502020204030204" pitchFamily="34" charset="0"/>
                <a:ea typeface="Times New Roman" panose="02020603050405020304" pitchFamily="18" charset="0"/>
              </a:rPr>
              <a:t>to the lowest level in 12 months</a:t>
            </a:r>
            <a:r>
              <a:rPr lang="en-GB" sz="1400" dirty="0">
                <a:latin typeface="Calibri" panose="020F0502020204030204" pitchFamily="34" charset="0"/>
                <a:ea typeface="Times New Roman" panose="02020603050405020304" pitchFamily="18" charset="0"/>
              </a:rPr>
              <a:t>.</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latin typeface="Calibri" panose="020F0502020204030204" pitchFamily="34" charset="0"/>
                <a:ea typeface="Times New Roman" panose="02020603050405020304" pitchFamily="18" charset="0"/>
              </a:rPr>
              <a:t>8,570</a:t>
            </a:r>
            <a:r>
              <a:rPr lang="en-GB" sz="1400" dirty="0">
                <a:effectLst/>
                <a:latin typeface="Calibri" panose="020F0502020204030204" pitchFamily="34" charset="0"/>
                <a:ea typeface="Times New Roman" panose="02020603050405020304" pitchFamily="18" charset="0"/>
              </a:rPr>
              <a:t> more claimants in Buckinghamshire in May 2021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4.3</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down from 4.6% in April 2021, and lower than the national average of </a:t>
            </a:r>
            <a:r>
              <a:rPr lang="en-GB" sz="1400" dirty="0">
                <a:latin typeface="Calibri" panose="020F0502020204030204" pitchFamily="34" charset="0"/>
                <a:ea typeface="Times New Roman" panose="02020603050405020304" pitchFamily="18" charset="0"/>
              </a:rPr>
              <a:t>6.1</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effectLst/>
                <a:latin typeface="Calibri" panose="020F0502020204030204" pitchFamily="34" charset="0"/>
                <a:ea typeface="Times New Roman" panose="02020603050405020304" pitchFamily="18" charset="0"/>
              </a:rPr>
              <a:t>7</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rose by </a:t>
            </a:r>
            <a:r>
              <a:rPr lang="en-GB" sz="1400" dirty="0">
                <a:latin typeface="Calibri" panose="020F0502020204030204" pitchFamily="34" charset="0"/>
                <a:ea typeface="Times New Roman" panose="02020603050405020304" pitchFamily="18" charset="0"/>
              </a:rPr>
              <a:t>2</a:t>
            </a:r>
            <a:r>
              <a:rPr lang="en-GB" sz="1400" dirty="0">
                <a:effectLst/>
                <a:latin typeface="Calibri" panose="020F0502020204030204" pitchFamily="34" charset="0"/>
                <a:ea typeface="Times New Roman" panose="02020603050405020304" pitchFamily="18" charset="0"/>
              </a:rPr>
              <a:t>.6 percentage points between March 2020 and </a:t>
            </a:r>
            <a:r>
              <a:rPr lang="en-GB" sz="1400" dirty="0">
                <a:latin typeface="Calibri" panose="020F0502020204030204" pitchFamily="34" charset="0"/>
                <a:ea typeface="Times New Roman" panose="02020603050405020304" pitchFamily="18" charset="0"/>
              </a:rPr>
              <a:t>May</a:t>
            </a:r>
            <a:r>
              <a:rPr lang="en-GB" sz="1400" dirty="0">
                <a:effectLst/>
                <a:latin typeface="Calibri" panose="020F0502020204030204" pitchFamily="34" charset="0"/>
                <a:ea typeface="Times New Roman" panose="02020603050405020304" pitchFamily="18" charset="0"/>
              </a:rPr>
              <a:t> 2021, compared to the national increase of </a:t>
            </a:r>
            <a:r>
              <a:rPr lang="en-GB" sz="1400" dirty="0">
                <a:latin typeface="Calibri" panose="020F0502020204030204" pitchFamily="34" charset="0"/>
                <a:ea typeface="Times New Roman" panose="02020603050405020304" pitchFamily="18" charset="0"/>
              </a:rPr>
              <a:t>3.1</a:t>
            </a:r>
            <a:r>
              <a:rPr lang="en-GB" sz="1400" dirty="0">
                <a:effectLst/>
                <a:latin typeface="Calibri" panose="020F0502020204030204" pitchFamily="34" charset="0"/>
                <a:ea typeface="Times New Roman" panose="02020603050405020304" pitchFamily="18" charset="0"/>
              </a:rPr>
              <a:t> percentage points.</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(6.2%).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 number of young people (aged 16-24) claiming has increased at a greater rate than other age groups.</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with edge-of-London areas (particularly those close to Heathrow and Gatwick airports) tending to see higher than average increases in Claimant Count rates and higher than average levels of furloughing.</a:t>
            </a:r>
          </a:p>
          <a:p>
            <a:pPr marL="0" lvl="0" indent="0">
              <a:buNone/>
            </a:pPr>
            <a:endParaRPr lang="en-GB" sz="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May 2021</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2877343344"/>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May 2021</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May 2021</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dirty="0">
                          <a:solidFill>
                            <a:srgbClr val="000000"/>
                          </a:solidFill>
                          <a:effectLst/>
                          <a:latin typeface="+mn-lt"/>
                        </a:rPr>
                        <a:t>3,320</a:t>
                      </a:r>
                    </a:p>
                  </a:txBody>
                  <a:tcPr marL="7620" marR="7620" marT="7620" marB="0"/>
                </a:tc>
                <a:tc>
                  <a:txBody>
                    <a:bodyPr/>
                    <a:lstStyle/>
                    <a:p>
                      <a:pPr algn="r" fontAlgn="t"/>
                      <a:r>
                        <a:rPr lang="en-GB" sz="1400" b="0" i="0" u="none" strike="noStrike">
                          <a:solidFill>
                            <a:srgbClr val="000000"/>
                          </a:solidFill>
                          <a:effectLst/>
                          <a:latin typeface="+mn-lt"/>
                        </a:rPr>
                        <a:t>4.2</a:t>
                      </a:r>
                    </a:p>
                  </a:txBody>
                  <a:tcPr marL="7620" marR="7620" marT="7620" marB="0"/>
                </a:tc>
                <a:tc>
                  <a:txBody>
                    <a:bodyPr/>
                    <a:lstStyle/>
                    <a:p>
                      <a:pPr algn="r" fontAlgn="b"/>
                      <a:r>
                        <a:rPr lang="en-GB" sz="1400" b="0" i="0" u="none" strike="noStrike">
                          <a:solidFill>
                            <a:srgbClr val="000000"/>
                          </a:solidFill>
                          <a:effectLst/>
                          <a:latin typeface="+mn-lt"/>
                        </a:rPr>
                        <a:t>1,900</a:t>
                      </a:r>
                    </a:p>
                  </a:txBody>
                  <a:tcPr marL="7620" marR="7620" marT="7620" marB="0"/>
                </a:tc>
                <a:tc>
                  <a:txBody>
                    <a:bodyPr/>
                    <a:lstStyle/>
                    <a:p>
                      <a:pPr algn="r" fontAlgn="b"/>
                      <a:r>
                        <a:rPr lang="en-GB" sz="1400" b="0" i="0" u="none" strike="noStrike">
                          <a:solidFill>
                            <a:srgbClr val="000000"/>
                          </a:solidFill>
                          <a:effectLst/>
                          <a:latin typeface="+mn-lt"/>
                        </a:rPr>
                        <a:t>2.4</a:t>
                      </a:r>
                    </a:p>
                  </a:txBody>
                  <a:tcPr marL="7620" marR="7620" marT="7620"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a:solidFill>
                            <a:srgbClr val="000000"/>
                          </a:solidFill>
                          <a:effectLst/>
                          <a:latin typeface="+mn-lt"/>
                        </a:rPr>
                        <a:t>2,400</a:t>
                      </a:r>
                    </a:p>
                  </a:txBody>
                  <a:tcPr marL="7620" marR="7620" marT="7620" marB="0"/>
                </a:tc>
                <a:tc>
                  <a:txBody>
                    <a:bodyPr/>
                    <a:lstStyle/>
                    <a:p>
                      <a:pPr algn="r" fontAlgn="t"/>
                      <a:r>
                        <a:rPr lang="en-GB" sz="1400" b="0" i="0" u="none" strike="noStrike">
                          <a:solidFill>
                            <a:srgbClr val="000000"/>
                          </a:solidFill>
                          <a:effectLst/>
                          <a:latin typeface="+mn-lt"/>
                        </a:rPr>
                        <a:t>4.0</a:t>
                      </a:r>
                    </a:p>
                  </a:txBody>
                  <a:tcPr marL="7620" marR="7620" marT="7620" marB="0"/>
                </a:tc>
                <a:tc>
                  <a:txBody>
                    <a:bodyPr/>
                    <a:lstStyle/>
                    <a:p>
                      <a:pPr algn="r" fontAlgn="b"/>
                      <a:r>
                        <a:rPr lang="en-GB" sz="1400" b="0" i="0" u="none" strike="noStrike">
                          <a:solidFill>
                            <a:srgbClr val="000000"/>
                          </a:solidFill>
                          <a:effectLst/>
                          <a:latin typeface="+mn-lt"/>
                        </a:rPr>
                        <a:t>1,580</a:t>
                      </a:r>
                    </a:p>
                  </a:txBody>
                  <a:tcPr marL="7620" marR="7620" marT="7620" marB="0"/>
                </a:tc>
                <a:tc>
                  <a:txBody>
                    <a:bodyPr/>
                    <a:lstStyle/>
                    <a:p>
                      <a:pPr algn="r" fontAlgn="b"/>
                      <a:r>
                        <a:rPr lang="en-GB" sz="1400" b="0" i="0" u="none" strike="noStrike">
                          <a:solidFill>
                            <a:srgbClr val="000000"/>
                          </a:solidFill>
                          <a:effectLst/>
                          <a:latin typeface="+mn-lt"/>
                        </a:rPr>
                        <a:t>2.6</a:t>
                      </a:r>
                    </a:p>
                  </a:txBody>
                  <a:tcPr marL="7620" marR="7620" marT="7620"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1.1</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a:solidFill>
                            <a:srgbClr val="000000"/>
                          </a:solidFill>
                          <a:effectLst/>
                          <a:latin typeface="+mn-lt"/>
                        </a:rPr>
                        <a:t>2,040</a:t>
                      </a:r>
                    </a:p>
                  </a:txBody>
                  <a:tcPr marL="7620" marR="7620" marT="7620" marB="0"/>
                </a:tc>
                <a:tc>
                  <a:txBody>
                    <a:bodyPr/>
                    <a:lstStyle/>
                    <a:p>
                      <a:pPr algn="r" fontAlgn="t"/>
                      <a:r>
                        <a:rPr lang="en-GB" sz="1400" b="0" i="0" u="none" strike="noStrike" dirty="0">
                          <a:solidFill>
                            <a:srgbClr val="000000"/>
                          </a:solidFill>
                          <a:effectLst/>
                          <a:latin typeface="+mn-lt"/>
                        </a:rPr>
                        <a:t>3.2</a:t>
                      </a:r>
                    </a:p>
                  </a:txBody>
                  <a:tcPr marL="7620" marR="7620" marT="7620" marB="0"/>
                </a:tc>
                <a:tc>
                  <a:txBody>
                    <a:bodyPr/>
                    <a:lstStyle/>
                    <a:p>
                      <a:pPr algn="r" fontAlgn="b"/>
                      <a:r>
                        <a:rPr lang="en-GB" sz="1400" b="0" i="0" u="none" strike="noStrike" dirty="0">
                          <a:solidFill>
                            <a:srgbClr val="000000"/>
                          </a:solidFill>
                          <a:effectLst/>
                          <a:latin typeface="+mn-lt"/>
                        </a:rPr>
                        <a:t>1,330</a:t>
                      </a:r>
                    </a:p>
                  </a:txBody>
                  <a:tcPr marL="7620" marR="7620" marT="7620" marB="0"/>
                </a:tc>
                <a:tc>
                  <a:txBody>
                    <a:bodyPr/>
                    <a:lstStyle/>
                    <a:p>
                      <a:pPr algn="r" fontAlgn="b"/>
                      <a:r>
                        <a:rPr lang="en-GB" sz="1400" b="0" i="0" u="none" strike="noStrike">
                          <a:solidFill>
                            <a:srgbClr val="000000"/>
                          </a:solidFill>
                          <a:effectLst/>
                          <a:latin typeface="+mn-lt"/>
                        </a:rPr>
                        <a:t>2.1</a:t>
                      </a:r>
                    </a:p>
                  </a:txBody>
                  <a:tcPr marL="7620" marR="7620" marT="7620"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a:solidFill>
                            <a:srgbClr val="000000"/>
                          </a:solidFill>
                          <a:effectLst/>
                          <a:latin typeface="+mn-lt"/>
                        </a:rPr>
                        <a:t>2,010</a:t>
                      </a:r>
                    </a:p>
                  </a:txBody>
                  <a:tcPr marL="7620" marR="7620" marT="7620" marB="0"/>
                </a:tc>
                <a:tc>
                  <a:txBody>
                    <a:bodyPr/>
                    <a:lstStyle/>
                    <a:p>
                      <a:pPr algn="r" fontAlgn="t"/>
                      <a:r>
                        <a:rPr lang="en-GB" sz="1400" b="0" i="0" u="none" strike="noStrike">
                          <a:solidFill>
                            <a:srgbClr val="000000"/>
                          </a:solidFill>
                          <a:effectLst/>
                          <a:latin typeface="+mn-lt"/>
                        </a:rPr>
                        <a:t>3.6</a:t>
                      </a:r>
                    </a:p>
                  </a:txBody>
                  <a:tcPr marL="7620" marR="7620" marT="7620" marB="0"/>
                </a:tc>
                <a:tc>
                  <a:txBody>
                    <a:bodyPr/>
                    <a:lstStyle/>
                    <a:p>
                      <a:pPr algn="r" fontAlgn="b"/>
                      <a:r>
                        <a:rPr lang="en-GB" sz="1400" b="0" i="0" u="none" strike="noStrike" dirty="0">
                          <a:solidFill>
                            <a:srgbClr val="000000"/>
                          </a:solidFill>
                          <a:effectLst/>
                          <a:latin typeface="+mn-lt"/>
                        </a:rPr>
                        <a:t>1,260</a:t>
                      </a:r>
                    </a:p>
                  </a:txBody>
                  <a:tcPr marL="7620" marR="7620" marT="7620" marB="0"/>
                </a:tc>
                <a:tc>
                  <a:txBody>
                    <a:bodyPr/>
                    <a:lstStyle/>
                    <a:p>
                      <a:pPr algn="r" fontAlgn="b"/>
                      <a:r>
                        <a:rPr lang="en-GB" sz="1400" b="0" i="0" u="none" strike="noStrike" dirty="0">
                          <a:solidFill>
                            <a:srgbClr val="000000"/>
                          </a:solidFill>
                          <a:effectLst/>
                          <a:latin typeface="+mn-lt"/>
                        </a:rPr>
                        <a:t>2.2</a:t>
                      </a:r>
                    </a:p>
                  </a:txBody>
                  <a:tcPr marL="7620" marR="7620" marT="7620"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dirty="0">
                          <a:solidFill>
                            <a:srgbClr val="000000"/>
                          </a:solidFill>
                          <a:effectLst/>
                          <a:latin typeface="+mn-lt"/>
                        </a:rPr>
                        <a:t>4,340</a:t>
                      </a:r>
                    </a:p>
                  </a:txBody>
                  <a:tcPr marL="7620" marR="7620" marT="7620" marB="0"/>
                </a:tc>
                <a:tc>
                  <a:txBody>
                    <a:bodyPr/>
                    <a:lstStyle/>
                    <a:p>
                      <a:pPr algn="r" fontAlgn="t"/>
                      <a:r>
                        <a:rPr lang="en-GB" sz="1400" b="0" i="0" u="none" strike="noStrike">
                          <a:solidFill>
                            <a:srgbClr val="000000"/>
                          </a:solidFill>
                          <a:effectLst/>
                          <a:latin typeface="+mn-lt"/>
                        </a:rPr>
                        <a:t>6.2</a:t>
                      </a:r>
                    </a:p>
                  </a:txBody>
                  <a:tcPr marL="7620" marR="7620" marT="7620" marB="0"/>
                </a:tc>
                <a:tc>
                  <a:txBody>
                    <a:bodyPr/>
                    <a:lstStyle/>
                    <a:p>
                      <a:pPr algn="r" fontAlgn="b"/>
                      <a:r>
                        <a:rPr lang="en-GB" sz="1400" b="0" i="0" u="none" strike="noStrike" dirty="0">
                          <a:solidFill>
                            <a:srgbClr val="000000"/>
                          </a:solidFill>
                          <a:effectLst/>
                          <a:latin typeface="+mn-lt"/>
                        </a:rPr>
                        <a:t>2,500</a:t>
                      </a:r>
                    </a:p>
                  </a:txBody>
                  <a:tcPr marL="7620" marR="7620" marT="7620" marB="0"/>
                </a:tc>
                <a:tc>
                  <a:txBody>
                    <a:bodyPr/>
                    <a:lstStyle/>
                    <a:p>
                      <a:pPr algn="r" fontAlgn="b"/>
                      <a:r>
                        <a:rPr lang="en-GB" sz="1400" b="0" i="0" u="none" strike="noStrike" dirty="0">
                          <a:solidFill>
                            <a:srgbClr val="000000"/>
                          </a:solidFill>
                          <a:effectLst/>
                          <a:latin typeface="+mn-lt"/>
                        </a:rPr>
                        <a:t>3.6</a:t>
                      </a:r>
                    </a:p>
                  </a:txBody>
                  <a:tcPr marL="7620" marR="7620" marT="7620"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5,540</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i="0" u="none" strike="noStrike" dirty="0">
                          <a:solidFill>
                            <a:srgbClr val="000000"/>
                          </a:solidFill>
                          <a:effectLst/>
                          <a:latin typeface="+mn-lt"/>
                        </a:rPr>
                        <a:t>14,110</a:t>
                      </a:r>
                    </a:p>
                  </a:txBody>
                  <a:tcPr marL="7620" marR="7620" marT="7620" marB="0"/>
                </a:tc>
                <a:tc>
                  <a:txBody>
                    <a:bodyPr/>
                    <a:lstStyle/>
                    <a:p>
                      <a:pPr algn="r" fontAlgn="t"/>
                      <a:r>
                        <a:rPr lang="en-GB" sz="1400" b="1" i="0" u="none" strike="noStrike">
                          <a:solidFill>
                            <a:srgbClr val="000000"/>
                          </a:solidFill>
                          <a:effectLst/>
                          <a:latin typeface="+mn-lt"/>
                        </a:rPr>
                        <a:t>4.3</a:t>
                      </a:r>
                    </a:p>
                  </a:txBody>
                  <a:tcPr marL="7620" marR="7620" marT="7620" marB="0"/>
                </a:tc>
                <a:tc>
                  <a:txBody>
                    <a:bodyPr/>
                    <a:lstStyle/>
                    <a:p>
                      <a:pPr algn="r" fontAlgn="b"/>
                      <a:r>
                        <a:rPr lang="en-GB" sz="1400" b="1" i="0" u="none" strike="noStrike" dirty="0">
                          <a:solidFill>
                            <a:srgbClr val="000000"/>
                          </a:solidFill>
                          <a:effectLst/>
                          <a:latin typeface="+mn-lt"/>
                        </a:rPr>
                        <a:t>8,570</a:t>
                      </a:r>
                    </a:p>
                  </a:txBody>
                  <a:tcPr marL="7620" marR="7620" marT="7620" marB="0"/>
                </a:tc>
                <a:tc>
                  <a:txBody>
                    <a:bodyPr/>
                    <a:lstStyle/>
                    <a:p>
                      <a:pPr algn="r" fontAlgn="b"/>
                      <a:r>
                        <a:rPr lang="en-GB" sz="1400" b="1" i="0" u="none" strike="noStrike" dirty="0">
                          <a:solidFill>
                            <a:srgbClr val="000000"/>
                          </a:solidFill>
                          <a:effectLst/>
                          <a:latin typeface="+mn-lt"/>
                        </a:rPr>
                        <a:t>2.6</a:t>
                      </a:r>
                    </a:p>
                  </a:txBody>
                  <a:tcPr marL="7620" marR="7620" marT="7620"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3.0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0" i="0" u="none" strike="noStrike">
                          <a:solidFill>
                            <a:srgbClr val="000000"/>
                          </a:solidFill>
                          <a:effectLst/>
                          <a:latin typeface="+mn-lt"/>
                        </a:rPr>
                        <a:t>2,148,130</a:t>
                      </a:r>
                    </a:p>
                  </a:txBody>
                  <a:tcPr marL="7620" marR="7620" marT="7620" marB="0"/>
                </a:tc>
                <a:tc>
                  <a:txBody>
                    <a:bodyPr/>
                    <a:lstStyle/>
                    <a:p>
                      <a:pPr algn="r" fontAlgn="t"/>
                      <a:r>
                        <a:rPr lang="en-GB" sz="1400" b="0" i="0" u="none" strike="noStrike">
                          <a:solidFill>
                            <a:srgbClr val="000000"/>
                          </a:solidFill>
                          <a:effectLst/>
                          <a:latin typeface="+mn-lt"/>
                        </a:rPr>
                        <a:t>6.1</a:t>
                      </a:r>
                    </a:p>
                  </a:txBody>
                  <a:tcPr marL="7620" marR="7620" marT="7620" marB="0"/>
                </a:tc>
                <a:tc>
                  <a:txBody>
                    <a:bodyPr/>
                    <a:lstStyle/>
                    <a:p>
                      <a:pPr algn="r" fontAlgn="b"/>
                      <a:r>
                        <a:rPr lang="en-GB" sz="1400" b="0" i="0" u="none" strike="noStrike">
                          <a:solidFill>
                            <a:srgbClr val="000000"/>
                          </a:solidFill>
                          <a:effectLst/>
                          <a:latin typeface="+mn-lt"/>
                        </a:rPr>
                        <a:t>1,084,625</a:t>
                      </a:r>
                    </a:p>
                  </a:txBody>
                  <a:tcPr marL="7620" marR="7620" marT="7620" marB="0"/>
                </a:tc>
                <a:tc>
                  <a:txBody>
                    <a:bodyPr/>
                    <a:lstStyle/>
                    <a:p>
                      <a:pPr algn="r" fontAlgn="b"/>
                      <a:r>
                        <a:rPr lang="en-GB" sz="1400" b="0" i="0" u="none" strike="noStrike" dirty="0">
                          <a:solidFill>
                            <a:srgbClr val="000000"/>
                          </a:solidFill>
                          <a:effectLst/>
                          <a:latin typeface="+mn-lt"/>
                        </a:rPr>
                        <a:t>3.1</a:t>
                      </a:r>
                    </a:p>
                  </a:txBody>
                  <a:tcPr marL="7620" marR="7620" marT="7620"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889AEC10-485E-4FDB-8D4D-0DE05A4ED429}"/>
              </a:ext>
            </a:extLst>
          </p:cNvPr>
          <p:cNvGraphicFramePr>
            <a:graphicFrameLocks noGrp="1"/>
          </p:cNvGraphicFramePr>
          <p:nvPr>
            <p:extLst>
              <p:ext uri="{D42A27DB-BD31-4B8C-83A1-F6EECF244321}">
                <p14:modId xmlns:p14="http://schemas.microsoft.com/office/powerpoint/2010/main" val="928278830"/>
              </p:ext>
            </p:extLst>
          </p:nvPr>
        </p:nvGraphicFramePr>
        <p:xfrm>
          <a:off x="700824" y="1179077"/>
          <a:ext cx="7742352" cy="470681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May 2021</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766065" y="1333189"/>
            <a:ext cx="1789471"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8,570</a:t>
            </a:r>
            <a:r>
              <a:rPr lang="en-GB" sz="1400" dirty="0"/>
              <a:t> more claimants in May 2021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2F11-1B46-4420-9B86-96296F34B014}"/>
              </a:ext>
            </a:extLst>
          </p:cNvPr>
          <p:cNvSpPr>
            <a:spLocks noGrp="1"/>
          </p:cNvSpPr>
          <p:nvPr>
            <p:ph type="title"/>
          </p:nvPr>
        </p:nvSpPr>
        <p:spPr>
          <a:xfrm>
            <a:off x="628650" y="141579"/>
            <a:ext cx="7886700" cy="936368"/>
          </a:xfrm>
        </p:spPr>
        <p:txBody>
          <a:bodyPr>
            <a:normAutofit/>
          </a:bodyPr>
          <a:lstStyle/>
          <a:p>
            <a:r>
              <a:rPr lang="en-GB" sz="2800" b="1"/>
              <a:t>Chart 2: Buckinghamshire’s Claimant Count rate as a percentage of the national Claimant Count rate</a:t>
            </a:r>
          </a:p>
        </p:txBody>
      </p:sp>
      <p:sp>
        <p:nvSpPr>
          <p:cNvPr id="6" name="TextBox 5">
            <a:extLst>
              <a:ext uri="{FF2B5EF4-FFF2-40B4-BE49-F238E27FC236}">
                <a16:creationId xmlns:a16="http://schemas.microsoft.com/office/drawing/2014/main" id="{3353D4A5-6BBD-4336-BF7D-AAEE21B8B338}"/>
              </a:ext>
            </a:extLst>
          </p:cNvPr>
          <p:cNvSpPr txBox="1"/>
          <p:nvPr/>
        </p:nvSpPr>
        <p:spPr>
          <a:xfrm>
            <a:off x="6879663" y="5695212"/>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4850EBDC-7263-45E9-A383-1D68329A5177}"/>
              </a:ext>
            </a:extLst>
          </p:cNvPr>
          <p:cNvGraphicFramePr>
            <a:graphicFrameLocks noGrp="1"/>
          </p:cNvGraphicFramePr>
          <p:nvPr>
            <p:extLst>
              <p:ext uri="{D42A27DB-BD31-4B8C-83A1-F6EECF244321}">
                <p14:modId xmlns:p14="http://schemas.microsoft.com/office/powerpoint/2010/main" val="4265461689"/>
              </p:ext>
            </p:extLst>
          </p:nvPr>
        </p:nvGraphicFramePr>
        <p:xfrm>
          <a:off x="249810" y="1107649"/>
          <a:ext cx="8644380" cy="4658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062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increase (March 2020 to May 2021)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779363"/>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9D296498-3B60-471F-A5E6-25D913E70ED8}"/>
              </a:ext>
            </a:extLst>
          </p:cNvPr>
          <p:cNvGraphicFramePr>
            <a:graphicFrameLocks noGrp="1"/>
          </p:cNvGraphicFramePr>
          <p:nvPr>
            <p:extLst>
              <p:ext uri="{D42A27DB-BD31-4B8C-83A1-F6EECF244321}">
                <p14:modId xmlns:p14="http://schemas.microsoft.com/office/powerpoint/2010/main" val="4287495294"/>
              </p:ext>
            </p:extLst>
          </p:nvPr>
        </p:nvGraphicFramePr>
        <p:xfrm>
          <a:off x="40779" y="1244338"/>
          <a:ext cx="9062442" cy="5547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(May 2021)</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A0819A6C-BA60-498C-9850-6739E4A5F2AD}"/>
              </a:ext>
            </a:extLst>
          </p:cNvPr>
          <p:cNvGraphicFramePr>
            <a:graphicFrameLocks noGrp="1"/>
          </p:cNvGraphicFramePr>
          <p:nvPr>
            <p:extLst>
              <p:ext uri="{D42A27DB-BD31-4B8C-83A1-F6EECF244321}">
                <p14:modId xmlns:p14="http://schemas.microsoft.com/office/powerpoint/2010/main" val="559332306"/>
              </p:ext>
            </p:extLst>
          </p:nvPr>
        </p:nvGraphicFramePr>
        <p:xfrm>
          <a:off x="8786" y="926588"/>
          <a:ext cx="9144000" cy="58844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dacb442-bfc7-44df-9acc-2a4df8c8cb38">T6W7HYUETC4M-6132631-294312</_dlc_DocId>
    <_dlc_DocIdUrl xmlns="bdacb442-bfc7-44df-9acc-2a4df8c8cb38">
      <Url>https://bucksbusinessfirst.sharepoint.com/sites/btvlep/_layouts/15/DocIdRedir.aspx?ID=T6W7HYUETC4M-6132631-294312</Url>
      <Description>T6W7HYUETC4M-6132631-294312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184EBCA9820A54889BE266E05484C17" ma:contentTypeVersion="1110" ma:contentTypeDescription="Create a new document." ma:contentTypeScope="" ma:versionID="10c832296571daf3b65f62d0896ba2f8">
  <xsd:schema xmlns:xsd="http://www.w3.org/2001/XMLSchema" xmlns:xs="http://www.w3.org/2001/XMLSchema" xmlns:p="http://schemas.microsoft.com/office/2006/metadata/properties" xmlns:ns2="bdacb442-bfc7-44df-9acc-2a4df8c8cb38" xmlns:ns3="f381c5e9-0710-4874-9e83-7dea9d48a2b2" targetNamespace="http://schemas.microsoft.com/office/2006/metadata/properties" ma:root="true" ma:fieldsID="6cd503fbd924ea8a6fa829b036ad56b2" ns2:_="" ns3:_="">
    <xsd:import namespace="bdacb442-bfc7-44df-9acc-2a4df8c8cb38"/>
    <xsd:import namespace="f381c5e9-0710-4874-9e83-7dea9d48a2b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2:SharedWithUsers" minOccurs="0"/>
                <xsd:element ref="ns2:SharedWithDetail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acb442-bfc7-44df-9acc-2a4df8c8cb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381c5e9-0710-4874-9e83-7dea9d48a2b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20979E3-3BC3-4568-9134-039CDB5C133C}">
  <ds:schemaRefs>
    <ds:schemaRef ds:uri="26cd0337-c8ef-4b22-880f-eebb30587211"/>
    <ds:schemaRef ds:uri="53bb0b2d-d2c1-4cce-8091-a776cdf39d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D6CA8B-E5B4-4A60-AA9F-EB331616C4D4}"/>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4.xml><?xml version="1.0" encoding="utf-8"?>
<ds:datastoreItem xmlns:ds="http://schemas.openxmlformats.org/officeDocument/2006/customXml" ds:itemID="{1F8027C7-6BB6-4037-BB9C-8719278FAB3F}"/>
</file>

<file path=docProps/app.xml><?xml version="1.0" encoding="utf-8"?>
<Properties xmlns="http://schemas.openxmlformats.org/officeDocument/2006/extended-properties" xmlns:vt="http://schemas.openxmlformats.org/officeDocument/2006/docPropsVTypes">
  <Template>Bucks Skills hub - Presentation</Template>
  <TotalTime>723</TotalTime>
  <Words>1289</Words>
  <Application>Microsoft Office PowerPoint</Application>
  <PresentationFormat>On-screen Show (4:3)</PresentationFormat>
  <Paragraphs>164</Paragraphs>
  <Slides>17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Calibri Light</vt:lpstr>
      <vt:lpstr>Symbol</vt:lpstr>
      <vt:lpstr>Office Theme</vt:lpstr>
      <vt:lpstr>Worksheet</vt:lpstr>
      <vt:lpstr>PowerPoint Presentation</vt:lpstr>
      <vt:lpstr>Buckinghamshire’s Claimant Count and Alternative Claimant Count </vt:lpstr>
      <vt:lpstr>Background </vt:lpstr>
      <vt:lpstr>Headlines – May 2021 </vt:lpstr>
      <vt:lpstr>Table 1: Claimant Count – May 2021</vt:lpstr>
      <vt:lpstr>Chart 1: Claimant Count – May 2021</vt:lpstr>
      <vt:lpstr>Chart 2: Buckinghamshire’s Claimant Count rate as a percentage of the national Claimant Count rate</vt:lpstr>
      <vt:lpstr>Chart 3: Claimant Count rate % point increase (March 2020 to May 2021) by Local Enterprise Partnership (LEP) area </vt:lpstr>
      <vt:lpstr>Chart 4: Claimant Count rate by LEP area (May 2021)</vt:lpstr>
      <vt:lpstr>Table 2: Claimant Count by age for Buckinghamshire – May 2021</vt:lpstr>
      <vt:lpstr>Characteristics of claimants </vt:lpstr>
      <vt:lpstr>Chart 5: Alternative Claimant Count rate January 2013 to February 2021 – Buckinghamshire  </vt:lpstr>
      <vt:lpstr>Chart 6: Movement of people onto and off ‘out of work’ benefits</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Richard Burton</cp:lastModifiedBy>
  <cp:revision>14</cp:revision>
  <dcterms:created xsi:type="dcterms:W3CDTF">2020-10-12T09:50:53Z</dcterms:created>
  <dcterms:modified xsi:type="dcterms:W3CDTF">2021-06-22T09:10:40Z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0x010100B184EBCA9820A54889BE266E05484C17</vt:lpwstr>
  </property>
  <property fmtid="{D5CDD505-2E9C-101B-9397-08002B2CF9AE}" pid="3" name="_dlc_DocIdItemGuid">
    <vt:lpwstr>0a0b9611-3b3e-41d5-b53c-df86d4ec63ab</vt:lpwstr>
  </property>
</Properties>
</file>