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5.xml" ContentType="application/vnd.openxmlformats-officedocument.drawingml.chart+xml"/>
  <Override PartName="/ppt/charts/style5.xml" ContentType="application/vnd.ms-office.chartstyle+xml"/>
  <Override PartName="/ppt/commentAuthors.xml" ContentType="application/vnd.openxmlformats-officedocument.presentationml.commentAuthors+xml"/>
  <Override PartName="/ppt/theme/theme1.xml" ContentType="application/vnd.openxmlformats-officedocument.theme+xml"/>
  <Override PartName="/ppt/charts/colors5.xml" ContentType="application/vnd.ms-office.chartcolor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9" r:id="rId6"/>
    <p:sldId id="264" r:id="rId7"/>
    <p:sldId id="261" r:id="rId8"/>
    <p:sldId id="266" r:id="rId9"/>
    <p:sldId id="265" r:id="rId10"/>
    <p:sldId id="494" r:id="rId11"/>
    <p:sldId id="267" r:id="rId12"/>
    <p:sldId id="489" r:id="rId13"/>
    <p:sldId id="490" r:id="rId14"/>
    <p:sldId id="491" r:id="rId15"/>
    <p:sldId id="492" r:id="rId16"/>
    <p:sldId id="531" r:id="rId17"/>
    <p:sldId id="260" r:id="rId18"/>
    <p:sldId id="262" r:id="rId19"/>
    <p:sldId id="263" r:id="rId20"/>
    <p:sldId id="4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CC4646-28EB-4CB3-891F-5EBFFF25A1A7}" v="21" dt="2021-02-23T09:28:27.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1%20SAP%20Analysis/2020_21/02%20Unemployment/04%20Claimant%20Count/Claimant%20Count%20Data%20by%20Month%20(from%20March%202020)%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Trend!$A$8:$A$32</c:f>
              <c:strCache>
                <c:ptCount val="2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strCache>
            </c:strRef>
          </c:cat>
          <c:val>
            <c:numRef>
              <c:f>Trend!$B$8:$B$32</c:f>
              <c:numCache>
                <c:formatCode>#,##0</c:formatCode>
                <c:ptCount val="25"/>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14855</c:v>
                </c:pt>
              </c:numCache>
            </c:numRef>
          </c:val>
          <c:extLst>
            <c:ext xmlns:c16="http://schemas.microsoft.com/office/drawing/2014/chart" uri="{C3380CC4-5D6E-409C-BE32-E72D297353CC}">
              <c16:uniqueId val="{00000000-CF03-41CE-AD43-C41678368A53}"/>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Trend!$A$8:$A$32</c:f>
              <c:strCache>
                <c:ptCount val="2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strCache>
            </c:strRef>
          </c:cat>
          <c:val>
            <c:numRef>
              <c:f>Trend!$C$8:$C$32</c:f>
              <c:numCache>
                <c:formatCode>#,##0.0</c:formatCode>
                <c:ptCount val="25"/>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numCache>
            </c:numRef>
          </c:val>
          <c:smooth val="0"/>
          <c:extLst>
            <c:ext xmlns:c16="http://schemas.microsoft.com/office/drawing/2014/chart" uri="{C3380CC4-5D6E-409C-BE32-E72D297353CC}">
              <c16:uniqueId val="{00000001-CF03-41CE-AD43-C41678368A53}"/>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Trend!$A$8:$A$32</c:f>
              <c:strCache>
                <c:ptCount val="2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strCache>
            </c:strRef>
          </c:cat>
          <c:val>
            <c:numRef>
              <c:f>Trend!$D$8:$D$32</c:f>
              <c:numCache>
                <c:formatCode>#,##0.0</c:formatCode>
                <c:ptCount val="25"/>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6.3</c:v>
                </c:pt>
              </c:numCache>
            </c:numRef>
          </c:val>
          <c:smooth val="0"/>
          <c:extLst>
            <c:ext xmlns:c16="http://schemas.microsoft.com/office/drawing/2014/chart" uri="{C3380CC4-5D6E-409C-BE32-E72D297353CC}">
              <c16:uniqueId val="{00000002-CF03-41CE-AD43-C41678368A53}"/>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7030A0"/>
              </a:solidFill>
              <a:round/>
            </a:ln>
            <a:effectLst/>
          </c:spPr>
          <c:marker>
            <c:symbol val="none"/>
          </c:marker>
          <c:dLbls>
            <c:dLbl>
              <c:idx val="0"/>
              <c:layout>
                <c:manualLayout>
                  <c:x val="-1.1370018084294616E-2"/>
                  <c:y val="-3.97533445038649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C2-44A0-B45C-1AB34E204867}"/>
                </c:ext>
              </c:extLst>
            </c:dLbl>
            <c:dLbl>
              <c:idx val="1"/>
              <c:delete val="1"/>
              <c:extLst>
                <c:ext xmlns:c15="http://schemas.microsoft.com/office/drawing/2012/chart" uri="{CE6537A1-D6FC-4f65-9D91-7224C49458BB}"/>
                <c:ext xmlns:c16="http://schemas.microsoft.com/office/drawing/2014/chart" uri="{C3380CC4-5D6E-409C-BE32-E72D297353CC}">
                  <c16:uniqueId val="{00000001-DAC2-44A0-B45C-1AB34E204867}"/>
                </c:ext>
              </c:extLst>
            </c:dLbl>
            <c:dLbl>
              <c:idx val="2"/>
              <c:delete val="1"/>
              <c:extLst>
                <c:ext xmlns:c15="http://schemas.microsoft.com/office/drawing/2012/chart" uri="{CE6537A1-D6FC-4f65-9D91-7224C49458BB}"/>
                <c:ext xmlns:c16="http://schemas.microsoft.com/office/drawing/2014/chart" uri="{C3380CC4-5D6E-409C-BE32-E72D297353CC}">
                  <c16:uniqueId val="{00000002-DAC2-44A0-B45C-1AB34E204867}"/>
                </c:ext>
              </c:extLst>
            </c:dLbl>
            <c:dLbl>
              <c:idx val="3"/>
              <c:delete val="1"/>
              <c:extLst>
                <c:ext xmlns:c15="http://schemas.microsoft.com/office/drawing/2012/chart" uri="{CE6537A1-D6FC-4f65-9D91-7224C49458BB}"/>
                <c:ext xmlns:c16="http://schemas.microsoft.com/office/drawing/2014/chart" uri="{C3380CC4-5D6E-409C-BE32-E72D297353CC}">
                  <c16:uniqueId val="{00000003-DAC2-44A0-B45C-1AB34E204867}"/>
                </c:ext>
              </c:extLst>
            </c:dLbl>
            <c:dLbl>
              <c:idx val="4"/>
              <c:delete val="1"/>
              <c:extLst>
                <c:ext xmlns:c15="http://schemas.microsoft.com/office/drawing/2012/chart" uri="{CE6537A1-D6FC-4f65-9D91-7224C49458BB}"/>
                <c:ext xmlns:c16="http://schemas.microsoft.com/office/drawing/2014/chart" uri="{C3380CC4-5D6E-409C-BE32-E72D297353CC}">
                  <c16:uniqueId val="{00000004-DAC2-44A0-B45C-1AB34E204867}"/>
                </c:ext>
              </c:extLst>
            </c:dLbl>
            <c:dLbl>
              <c:idx val="5"/>
              <c:delete val="1"/>
              <c:extLst>
                <c:ext xmlns:c15="http://schemas.microsoft.com/office/drawing/2012/chart" uri="{CE6537A1-D6FC-4f65-9D91-7224C49458BB}"/>
                <c:ext xmlns:c16="http://schemas.microsoft.com/office/drawing/2014/chart" uri="{C3380CC4-5D6E-409C-BE32-E72D297353CC}">
                  <c16:uniqueId val="{00000005-DAC2-44A0-B45C-1AB34E204867}"/>
                </c:ext>
              </c:extLst>
            </c:dLbl>
            <c:dLbl>
              <c:idx val="6"/>
              <c:delete val="1"/>
              <c:extLst>
                <c:ext xmlns:c15="http://schemas.microsoft.com/office/drawing/2012/chart" uri="{CE6537A1-D6FC-4f65-9D91-7224C49458BB}"/>
                <c:ext xmlns:c16="http://schemas.microsoft.com/office/drawing/2014/chart" uri="{C3380CC4-5D6E-409C-BE32-E72D297353CC}">
                  <c16:uniqueId val="{00000006-DAC2-44A0-B45C-1AB34E204867}"/>
                </c:ext>
              </c:extLst>
            </c:dLbl>
            <c:dLbl>
              <c:idx val="7"/>
              <c:delete val="1"/>
              <c:extLst>
                <c:ext xmlns:c15="http://schemas.microsoft.com/office/drawing/2012/chart" uri="{CE6537A1-D6FC-4f65-9D91-7224C49458BB}"/>
                <c:ext xmlns:c16="http://schemas.microsoft.com/office/drawing/2014/chart" uri="{C3380CC4-5D6E-409C-BE32-E72D297353CC}">
                  <c16:uniqueId val="{00000007-DAC2-44A0-B45C-1AB34E204867}"/>
                </c:ext>
              </c:extLst>
            </c:dLbl>
            <c:dLbl>
              <c:idx val="8"/>
              <c:delete val="1"/>
              <c:extLst>
                <c:ext xmlns:c15="http://schemas.microsoft.com/office/drawing/2012/chart" uri="{CE6537A1-D6FC-4f65-9D91-7224C49458BB}"/>
                <c:ext xmlns:c16="http://schemas.microsoft.com/office/drawing/2014/chart" uri="{C3380CC4-5D6E-409C-BE32-E72D297353CC}">
                  <c16:uniqueId val="{00000008-DAC2-44A0-B45C-1AB34E204867}"/>
                </c:ext>
              </c:extLst>
            </c:dLbl>
            <c:dLbl>
              <c:idx val="9"/>
              <c:delete val="1"/>
              <c:extLst>
                <c:ext xmlns:c15="http://schemas.microsoft.com/office/drawing/2012/chart" uri="{CE6537A1-D6FC-4f65-9D91-7224C49458BB}"/>
                <c:ext xmlns:c16="http://schemas.microsoft.com/office/drawing/2014/chart" uri="{C3380CC4-5D6E-409C-BE32-E72D297353CC}">
                  <c16:uniqueId val="{00000009-DAC2-44A0-B45C-1AB34E204867}"/>
                </c:ext>
              </c:extLst>
            </c:dLbl>
            <c:dLbl>
              <c:idx val="10"/>
              <c:delete val="1"/>
              <c:extLst>
                <c:ext xmlns:c15="http://schemas.microsoft.com/office/drawing/2012/chart" uri="{CE6537A1-D6FC-4f65-9D91-7224C49458BB}"/>
                <c:ext xmlns:c16="http://schemas.microsoft.com/office/drawing/2014/chart" uri="{C3380CC4-5D6E-409C-BE32-E72D297353CC}">
                  <c16:uniqueId val="{0000000A-DAC2-44A0-B45C-1AB34E204867}"/>
                </c:ext>
              </c:extLst>
            </c:dLbl>
            <c:dLbl>
              <c:idx val="11"/>
              <c:delete val="1"/>
              <c:extLst>
                <c:ext xmlns:c15="http://schemas.microsoft.com/office/drawing/2012/chart" uri="{CE6537A1-D6FC-4f65-9D91-7224C49458BB}"/>
                <c:ext xmlns:c16="http://schemas.microsoft.com/office/drawing/2014/chart" uri="{C3380CC4-5D6E-409C-BE32-E72D297353CC}">
                  <c16:uniqueId val="{0000000B-DAC2-44A0-B45C-1AB34E204867}"/>
                </c:ext>
              </c:extLst>
            </c:dLbl>
            <c:dLbl>
              <c:idx val="12"/>
              <c:layout>
                <c:manualLayout>
                  <c:x val="-2.9828856049573887E-2"/>
                  <c:y val="5.64767853771160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AC2-44A0-B45C-1AB34E204867}"/>
                </c:ext>
              </c:extLst>
            </c:dLbl>
            <c:dLbl>
              <c:idx val="13"/>
              <c:delete val="1"/>
              <c:extLst>
                <c:ext xmlns:c15="http://schemas.microsoft.com/office/drawing/2012/chart" uri="{CE6537A1-D6FC-4f65-9D91-7224C49458BB}"/>
                <c:ext xmlns:c16="http://schemas.microsoft.com/office/drawing/2014/chart" uri="{C3380CC4-5D6E-409C-BE32-E72D297353CC}">
                  <c16:uniqueId val="{0000000D-DAC2-44A0-B45C-1AB34E204867}"/>
                </c:ext>
              </c:extLst>
            </c:dLbl>
            <c:dLbl>
              <c:idx val="14"/>
              <c:delete val="1"/>
              <c:extLst>
                <c:ext xmlns:c15="http://schemas.microsoft.com/office/drawing/2012/chart" uri="{CE6537A1-D6FC-4f65-9D91-7224C49458BB}"/>
                <c:ext xmlns:c16="http://schemas.microsoft.com/office/drawing/2014/chart" uri="{C3380CC4-5D6E-409C-BE32-E72D297353CC}">
                  <c16:uniqueId val="{0000000E-DAC2-44A0-B45C-1AB34E204867}"/>
                </c:ext>
              </c:extLst>
            </c:dLbl>
            <c:dLbl>
              <c:idx val="15"/>
              <c:delete val="1"/>
              <c:extLst>
                <c:ext xmlns:c15="http://schemas.microsoft.com/office/drawing/2012/chart" uri="{CE6537A1-D6FC-4f65-9D91-7224C49458BB}"/>
                <c:ext xmlns:c16="http://schemas.microsoft.com/office/drawing/2014/chart" uri="{C3380CC4-5D6E-409C-BE32-E72D297353CC}">
                  <c16:uniqueId val="{0000000F-DAC2-44A0-B45C-1AB34E204867}"/>
                </c:ext>
              </c:extLst>
            </c:dLbl>
            <c:dLbl>
              <c:idx val="16"/>
              <c:delete val="1"/>
              <c:extLst>
                <c:ext xmlns:c15="http://schemas.microsoft.com/office/drawing/2012/chart" uri="{CE6537A1-D6FC-4f65-9D91-7224C49458BB}"/>
                <c:ext xmlns:c16="http://schemas.microsoft.com/office/drawing/2014/chart" uri="{C3380CC4-5D6E-409C-BE32-E72D297353CC}">
                  <c16:uniqueId val="{00000010-DAC2-44A0-B45C-1AB34E204867}"/>
                </c:ext>
              </c:extLst>
            </c:dLbl>
            <c:dLbl>
              <c:idx val="17"/>
              <c:delete val="1"/>
              <c:extLst>
                <c:ext xmlns:c15="http://schemas.microsoft.com/office/drawing/2012/chart" uri="{CE6537A1-D6FC-4f65-9D91-7224C49458BB}"/>
                <c:ext xmlns:c16="http://schemas.microsoft.com/office/drawing/2014/chart" uri="{C3380CC4-5D6E-409C-BE32-E72D297353CC}">
                  <c16:uniqueId val="{00000011-DAC2-44A0-B45C-1AB34E204867}"/>
                </c:ext>
              </c:extLst>
            </c:dLbl>
            <c:dLbl>
              <c:idx val="18"/>
              <c:delete val="1"/>
              <c:extLst>
                <c:ext xmlns:c15="http://schemas.microsoft.com/office/drawing/2012/chart" uri="{CE6537A1-D6FC-4f65-9D91-7224C49458BB}"/>
                <c:ext xmlns:c16="http://schemas.microsoft.com/office/drawing/2014/chart" uri="{C3380CC4-5D6E-409C-BE32-E72D297353CC}">
                  <c16:uniqueId val="{00000012-DAC2-44A0-B45C-1AB34E204867}"/>
                </c:ext>
              </c:extLst>
            </c:dLbl>
            <c:dLbl>
              <c:idx val="19"/>
              <c:delete val="1"/>
              <c:extLst>
                <c:ext xmlns:c15="http://schemas.microsoft.com/office/drawing/2012/chart" uri="{CE6537A1-D6FC-4f65-9D91-7224C49458BB}"/>
                <c:ext xmlns:c16="http://schemas.microsoft.com/office/drawing/2014/chart" uri="{C3380CC4-5D6E-409C-BE32-E72D297353CC}">
                  <c16:uniqueId val="{00000013-DAC2-44A0-B45C-1AB34E204867}"/>
                </c:ext>
              </c:extLst>
            </c:dLbl>
            <c:dLbl>
              <c:idx val="20"/>
              <c:delete val="1"/>
              <c:extLst>
                <c:ext xmlns:c15="http://schemas.microsoft.com/office/drawing/2012/chart" uri="{CE6537A1-D6FC-4f65-9D91-7224C49458BB}"/>
                <c:ext xmlns:c16="http://schemas.microsoft.com/office/drawing/2014/chart" uri="{C3380CC4-5D6E-409C-BE32-E72D297353CC}">
                  <c16:uniqueId val="{00000014-DAC2-44A0-B45C-1AB34E204867}"/>
                </c:ext>
              </c:extLst>
            </c:dLbl>
            <c:dLbl>
              <c:idx val="21"/>
              <c:delete val="1"/>
              <c:extLst>
                <c:ext xmlns:c15="http://schemas.microsoft.com/office/drawing/2012/chart" uri="{CE6537A1-D6FC-4f65-9D91-7224C49458BB}"/>
                <c:ext xmlns:c16="http://schemas.microsoft.com/office/drawing/2014/chart" uri="{C3380CC4-5D6E-409C-BE32-E72D297353CC}">
                  <c16:uniqueId val="{00000015-DAC2-44A0-B45C-1AB34E204867}"/>
                </c:ext>
              </c:extLst>
            </c:dLbl>
            <c:dLbl>
              <c:idx val="22"/>
              <c:delete val="1"/>
              <c:extLst>
                <c:ext xmlns:c15="http://schemas.microsoft.com/office/drawing/2012/chart" uri="{CE6537A1-D6FC-4f65-9D91-7224C49458BB}"/>
                <c:ext xmlns:c16="http://schemas.microsoft.com/office/drawing/2014/chart" uri="{C3380CC4-5D6E-409C-BE32-E72D297353CC}">
                  <c16:uniqueId val="{00000016-DAC2-44A0-B45C-1AB34E204867}"/>
                </c:ext>
              </c:extLst>
            </c:dLbl>
            <c:dLbl>
              <c:idx val="23"/>
              <c:delete val="1"/>
              <c:extLst>
                <c:ext xmlns:c15="http://schemas.microsoft.com/office/drawing/2012/chart" uri="{CE6537A1-D6FC-4f65-9D91-7224C49458BB}"/>
                <c:ext xmlns:c16="http://schemas.microsoft.com/office/drawing/2014/chart" uri="{C3380CC4-5D6E-409C-BE32-E72D297353CC}">
                  <c16:uniqueId val="{00000017-DAC2-44A0-B45C-1AB34E204867}"/>
                </c:ext>
              </c:extLst>
            </c:dLbl>
            <c:dLbl>
              <c:idx val="24"/>
              <c:delete val="1"/>
              <c:extLst>
                <c:ext xmlns:c15="http://schemas.microsoft.com/office/drawing/2012/chart" uri="{CE6537A1-D6FC-4f65-9D91-7224C49458BB}"/>
                <c:ext xmlns:c16="http://schemas.microsoft.com/office/drawing/2014/chart" uri="{C3380CC4-5D6E-409C-BE32-E72D297353CC}">
                  <c16:uniqueId val="{00000018-DAC2-44A0-B45C-1AB34E204867}"/>
                </c:ext>
              </c:extLst>
            </c:dLbl>
            <c:dLbl>
              <c:idx val="25"/>
              <c:delete val="1"/>
              <c:extLst>
                <c:ext xmlns:c15="http://schemas.microsoft.com/office/drawing/2012/chart" uri="{CE6537A1-D6FC-4f65-9D91-7224C49458BB}"/>
                <c:ext xmlns:c16="http://schemas.microsoft.com/office/drawing/2014/chart" uri="{C3380CC4-5D6E-409C-BE32-E72D297353CC}">
                  <c16:uniqueId val="{00000019-DAC2-44A0-B45C-1AB34E204867}"/>
                </c:ext>
              </c:extLst>
            </c:dLbl>
            <c:dLbl>
              <c:idx val="26"/>
              <c:delete val="1"/>
              <c:extLst>
                <c:ext xmlns:c15="http://schemas.microsoft.com/office/drawing/2012/chart" uri="{CE6537A1-D6FC-4f65-9D91-7224C49458BB}"/>
                <c:ext xmlns:c16="http://schemas.microsoft.com/office/drawing/2014/chart" uri="{C3380CC4-5D6E-409C-BE32-E72D297353CC}">
                  <c16:uniqueId val="{00000001-B118-40D5-8A73-91892756A0C5}"/>
                </c:ext>
              </c:extLst>
            </c:dLbl>
            <c:dLbl>
              <c:idx val="27"/>
              <c:delete val="1"/>
              <c:extLst>
                <c:ext xmlns:c15="http://schemas.microsoft.com/office/drawing/2012/chart" uri="{CE6537A1-D6FC-4f65-9D91-7224C49458BB}"/>
                <c:ext xmlns:c16="http://schemas.microsoft.com/office/drawing/2014/chart" uri="{C3380CC4-5D6E-409C-BE32-E72D297353CC}">
                  <c16:uniqueId val="{00000001-2FE1-4CAD-A883-02AA4475159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bg1">
                          <a:lumMod val="65000"/>
                        </a:schemeClr>
                      </a:solidFill>
                      <a:round/>
                    </a:ln>
                    <a:effectLst/>
                  </c:spPr>
                </c15:leaderLines>
              </c:ext>
            </c:extLst>
          </c:dLbls>
          <c:cat>
            <c:strRef>
              <c:f>'Bucks rate % nat rate'!$A$9:$A$37</c:f>
              <c:strCache>
                <c:ptCount val="29"/>
                <c:pt idx="0">
                  <c:v>September 2018</c:v>
                </c:pt>
                <c:pt idx="1">
                  <c:v>October 2018</c:v>
                </c:pt>
                <c:pt idx="2">
                  <c:v>November 2018</c:v>
                </c:pt>
                <c:pt idx="3">
                  <c:v>December 2018</c:v>
                </c:pt>
                <c:pt idx="4">
                  <c:v>January 2019</c:v>
                </c:pt>
                <c:pt idx="5">
                  <c:v>February 2019</c:v>
                </c:pt>
                <c:pt idx="6">
                  <c:v>March 2019</c:v>
                </c:pt>
                <c:pt idx="7">
                  <c:v>April 2019</c:v>
                </c:pt>
                <c:pt idx="8">
                  <c:v>May 2019</c:v>
                </c:pt>
                <c:pt idx="9">
                  <c:v>June 2019</c:v>
                </c:pt>
                <c:pt idx="10">
                  <c:v>July 2019</c:v>
                </c:pt>
                <c:pt idx="11">
                  <c:v>August 2019</c:v>
                </c:pt>
                <c:pt idx="12">
                  <c:v>September 2019</c:v>
                </c:pt>
                <c:pt idx="13">
                  <c:v>October 2019</c:v>
                </c:pt>
                <c:pt idx="14">
                  <c:v>November 2019</c:v>
                </c:pt>
                <c:pt idx="15">
                  <c:v>December 2019</c:v>
                </c:pt>
                <c:pt idx="16">
                  <c:v>January 2020</c:v>
                </c:pt>
                <c:pt idx="17">
                  <c:v>February 2020</c:v>
                </c:pt>
                <c:pt idx="18">
                  <c:v>March 2020</c:v>
                </c:pt>
                <c:pt idx="19">
                  <c:v>April 2020</c:v>
                </c:pt>
                <c:pt idx="20">
                  <c:v>May 2020</c:v>
                </c:pt>
                <c:pt idx="21">
                  <c:v>June 2020</c:v>
                </c:pt>
                <c:pt idx="22">
                  <c:v>July 2020</c:v>
                </c:pt>
                <c:pt idx="23">
                  <c:v>August 2020</c:v>
                </c:pt>
                <c:pt idx="24">
                  <c:v>September 2020</c:v>
                </c:pt>
                <c:pt idx="25">
                  <c:v>October 2020</c:v>
                </c:pt>
                <c:pt idx="26">
                  <c:v>November 2020</c:v>
                </c:pt>
                <c:pt idx="27">
                  <c:v>December 2020</c:v>
                </c:pt>
                <c:pt idx="28">
                  <c:v>January 2021</c:v>
                </c:pt>
              </c:strCache>
            </c:strRef>
          </c:cat>
          <c:val>
            <c:numRef>
              <c:f>'Bucks rate % nat rate'!$E$9:$E$37</c:f>
              <c:numCache>
                <c:formatCode>0%</c:formatCode>
                <c:ptCount val="29"/>
                <c:pt idx="0">
                  <c:v>0.42857142857142855</c:v>
                </c:pt>
                <c:pt idx="1">
                  <c:v>0.40909090909090906</c:v>
                </c:pt>
                <c:pt idx="2">
                  <c:v>0.40909090909090906</c:v>
                </c:pt>
                <c:pt idx="3">
                  <c:v>0.43478260869565222</c:v>
                </c:pt>
                <c:pt idx="4">
                  <c:v>0.45833333333333337</c:v>
                </c:pt>
                <c:pt idx="5">
                  <c:v>0.44000000000000006</c:v>
                </c:pt>
                <c:pt idx="6">
                  <c:v>0.46153846153846151</c:v>
                </c:pt>
                <c:pt idx="7">
                  <c:v>0.46153846153846151</c:v>
                </c:pt>
                <c:pt idx="8">
                  <c:v>0.46153846153846151</c:v>
                </c:pt>
                <c:pt idx="9">
                  <c:v>0.48148148148148145</c:v>
                </c:pt>
                <c:pt idx="10">
                  <c:v>0.48148148148148145</c:v>
                </c:pt>
                <c:pt idx="11">
                  <c:v>0.51851851851851849</c:v>
                </c:pt>
                <c:pt idx="12">
                  <c:v>0.5</c:v>
                </c:pt>
                <c:pt idx="13">
                  <c:v>0.5357142857142857</c:v>
                </c:pt>
                <c:pt idx="14">
                  <c:v>0.5357142857142857</c:v>
                </c:pt>
                <c:pt idx="15">
                  <c:v>0.51724137931034486</c:v>
                </c:pt>
                <c:pt idx="16">
                  <c:v>0.55172413793103448</c:v>
                </c:pt>
                <c:pt idx="17">
                  <c:v>0.53333333333333333</c:v>
                </c:pt>
                <c:pt idx="18">
                  <c:v>0.56666666666666665</c:v>
                </c:pt>
                <c:pt idx="19">
                  <c:v>0.57999999999999996</c:v>
                </c:pt>
                <c:pt idx="20">
                  <c:v>0.71874999999999989</c:v>
                </c:pt>
                <c:pt idx="21">
                  <c:v>0.69841269841269848</c:v>
                </c:pt>
                <c:pt idx="22">
                  <c:v>0.71874999999999989</c:v>
                </c:pt>
                <c:pt idx="23">
                  <c:v>0.73846153846153839</c:v>
                </c:pt>
                <c:pt idx="24">
                  <c:v>0.734375</c:v>
                </c:pt>
                <c:pt idx="25">
                  <c:v>0.72580645161290325</c:v>
                </c:pt>
                <c:pt idx="26">
                  <c:v>0.73015873015873012</c:v>
                </c:pt>
                <c:pt idx="27">
                  <c:v>0.7142857142857143</c:v>
                </c:pt>
                <c:pt idx="28">
                  <c:v>0.7142857142857143</c:v>
                </c:pt>
              </c:numCache>
            </c:numRef>
          </c:val>
          <c:smooth val="0"/>
          <c:extLst>
            <c:ext xmlns:c16="http://schemas.microsoft.com/office/drawing/2014/chart" uri="{C3380CC4-5D6E-409C-BE32-E72D297353CC}">
              <c16:uniqueId val="{0000001A-DAC2-44A0-B45C-1AB34E204867}"/>
            </c:ext>
          </c:extLst>
        </c:ser>
        <c:dLbls>
          <c:dLblPos val="b"/>
          <c:showLegendKey val="0"/>
          <c:showVal val="1"/>
          <c:showCatName val="0"/>
          <c:showSerName val="0"/>
          <c:showPercent val="0"/>
          <c:showBubbleSize val="0"/>
        </c:dLbls>
        <c:smooth val="0"/>
        <c:axId val="648530464"/>
        <c:axId val="576018672"/>
      </c:lineChart>
      <c:catAx>
        <c:axId val="64853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6018672"/>
        <c:crosses val="autoZero"/>
        <c:auto val="1"/>
        <c:lblAlgn val="ctr"/>
        <c:lblOffset val="100"/>
        <c:noMultiLvlLbl val="0"/>
      </c:catAx>
      <c:valAx>
        <c:axId val="576018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8530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LEP'!$M$48</c:f>
              <c:strCache>
                <c:ptCount val="1"/>
                <c:pt idx="0">
                  <c:v>March - Jan</c:v>
                </c:pt>
              </c:strCache>
            </c:strRef>
          </c:tx>
          <c:spPr>
            <a:solidFill>
              <a:srgbClr val="006965"/>
            </a:solidFill>
            <a:ln>
              <a:noFill/>
            </a:ln>
            <a:effectLst/>
          </c:spPr>
          <c:invertIfNegative val="0"/>
          <c:dPt>
            <c:idx val="14"/>
            <c:invertIfNegative val="0"/>
            <c:bubble3D val="0"/>
            <c:spPr>
              <a:solidFill>
                <a:srgbClr val="7030A0"/>
              </a:solidFill>
              <a:ln>
                <a:noFill/>
              </a:ln>
              <a:effectLst/>
            </c:spPr>
            <c:extLst>
              <c:ext xmlns:c16="http://schemas.microsoft.com/office/drawing/2014/chart" uri="{C3380CC4-5D6E-409C-BE32-E72D297353CC}">
                <c16:uniqueId val="{00000003-9EC3-4357-85A4-EDCED4FA8614}"/>
              </c:ext>
            </c:extLst>
          </c:dPt>
          <c:cat>
            <c:strRef>
              <c:f>'Claimant rate by LEP'!$A$49:$A$84</c:f>
              <c:strCache>
                <c:ptCount val="36"/>
                <c:pt idx="0">
                  <c:v>London</c:v>
                </c:pt>
                <c:pt idx="1">
                  <c:v>Black Country</c:v>
                </c:pt>
                <c:pt idx="2">
                  <c:v>Greater Birmingham and Solihull</c:v>
                </c:pt>
                <c:pt idx="3">
                  <c:v>Greater Manchester</c:v>
                </c:pt>
                <c:pt idx="4">
                  <c:v>South East Midlands</c:v>
                </c:pt>
                <c:pt idx="5">
                  <c:v>Sheffield City Region</c:v>
                </c:pt>
                <c:pt idx="6">
                  <c:v>Liverpool City Region</c:v>
                </c:pt>
                <c:pt idx="7">
                  <c:v>Thames Valley Berkshire</c:v>
                </c:pt>
                <c:pt idx="8">
                  <c:v>South East</c:v>
                </c:pt>
                <c:pt idx="9">
                  <c:v>Leeds City Region</c:v>
                </c:pt>
                <c:pt idx="10">
                  <c:v>Hertfordshire</c:v>
                </c:pt>
                <c:pt idx="11">
                  <c:v>Dorset</c:v>
                </c:pt>
                <c:pt idx="12">
                  <c:v>Lancashire</c:v>
                </c:pt>
                <c:pt idx="13">
                  <c:v>Coventry and Warwickshire</c:v>
                </c:pt>
                <c:pt idx="14">
                  <c:v>Buckinghamshire </c:v>
                </c:pt>
                <c:pt idx="15">
                  <c:v>Cornwall and Isles of Scilly</c:v>
                </c:pt>
                <c:pt idx="16">
                  <c:v>Worcestershire</c:v>
                </c:pt>
                <c:pt idx="17">
                  <c:v>Coast to Capital</c:v>
                </c:pt>
                <c:pt idx="18">
                  <c:v>Leicester and Leicestershire</c:v>
                </c:pt>
                <c:pt idx="19">
                  <c:v>West of England</c:v>
                </c:pt>
                <c:pt idx="20">
                  <c:v>Tees Valley</c:v>
                </c:pt>
                <c:pt idx="21">
                  <c:v>Greater Cambridge and Greater Peterborough</c:v>
                </c:pt>
                <c:pt idx="22">
                  <c:v>Humber</c:v>
                </c:pt>
                <c:pt idx="23">
                  <c:v>Derby, Derbyshire, Nottingham and Nottinghamshire</c:v>
                </c:pt>
                <c:pt idx="24">
                  <c:v>New Anglia</c:v>
                </c:pt>
                <c:pt idx="25">
                  <c:v>Stoke-on-Trent and Staffordshire</c:v>
                </c:pt>
                <c:pt idx="26">
                  <c:v>Gloucestershire</c:v>
                </c:pt>
                <c:pt idx="27">
                  <c:v>Swindon and Wiltshire</c:v>
                </c:pt>
                <c:pt idx="28">
                  <c:v>The Marches</c:v>
                </c:pt>
                <c:pt idx="29">
                  <c:v>Cheshire and Warrington</c:v>
                </c:pt>
                <c:pt idx="30">
                  <c:v>Heart of the South West</c:v>
                </c:pt>
                <c:pt idx="31">
                  <c:v>North East</c:v>
                </c:pt>
                <c:pt idx="32">
                  <c:v>Greater Lincolnshire</c:v>
                </c:pt>
                <c:pt idx="33">
                  <c:v>Oxfordshire</c:v>
                </c:pt>
                <c:pt idx="34">
                  <c:v>Cumbria</c:v>
                </c:pt>
                <c:pt idx="35">
                  <c:v>York, North Yorkshire and East Riding</c:v>
                </c:pt>
              </c:strCache>
            </c:strRef>
          </c:cat>
          <c:val>
            <c:numRef>
              <c:f>'Claimant rate by LEP'!$M$49:$M$84</c:f>
              <c:numCache>
                <c:formatCode>#,##0.0</c:formatCode>
                <c:ptCount val="36"/>
                <c:pt idx="0">
                  <c:v>4.9000000000000004</c:v>
                </c:pt>
                <c:pt idx="1">
                  <c:v>3.6000000000000005</c:v>
                </c:pt>
                <c:pt idx="2">
                  <c:v>3.5999999999999996</c:v>
                </c:pt>
                <c:pt idx="3">
                  <c:v>3.5</c:v>
                </c:pt>
                <c:pt idx="4">
                  <c:v>3.3000000000000003</c:v>
                </c:pt>
                <c:pt idx="5">
                  <c:v>3.3</c:v>
                </c:pt>
                <c:pt idx="6">
                  <c:v>3.2</c:v>
                </c:pt>
                <c:pt idx="7">
                  <c:v>3.1999999999999997</c:v>
                </c:pt>
                <c:pt idx="8">
                  <c:v>3.1000000000000005</c:v>
                </c:pt>
                <c:pt idx="9">
                  <c:v>3.1</c:v>
                </c:pt>
                <c:pt idx="10">
                  <c:v>3.0000000000000004</c:v>
                </c:pt>
                <c:pt idx="11">
                  <c:v>2.9000000000000004</c:v>
                </c:pt>
                <c:pt idx="12">
                  <c:v>2.8999999999999995</c:v>
                </c:pt>
                <c:pt idx="13">
                  <c:v>2.8000000000000003</c:v>
                </c:pt>
                <c:pt idx="14">
                  <c:v>2.8</c:v>
                </c:pt>
                <c:pt idx="15">
                  <c:v>2.8</c:v>
                </c:pt>
                <c:pt idx="16">
                  <c:v>2.8</c:v>
                </c:pt>
                <c:pt idx="17">
                  <c:v>2.7</c:v>
                </c:pt>
                <c:pt idx="18">
                  <c:v>2.7</c:v>
                </c:pt>
                <c:pt idx="19">
                  <c:v>2.6999999999999997</c:v>
                </c:pt>
                <c:pt idx="20">
                  <c:v>2.6000000000000005</c:v>
                </c:pt>
                <c:pt idx="21">
                  <c:v>2.6</c:v>
                </c:pt>
                <c:pt idx="22">
                  <c:v>2.5999999999999996</c:v>
                </c:pt>
                <c:pt idx="23">
                  <c:v>2.5000000000000004</c:v>
                </c:pt>
                <c:pt idx="24">
                  <c:v>2.5</c:v>
                </c:pt>
                <c:pt idx="25">
                  <c:v>2.5</c:v>
                </c:pt>
                <c:pt idx="26">
                  <c:v>2.4000000000000004</c:v>
                </c:pt>
                <c:pt idx="27">
                  <c:v>2.4000000000000004</c:v>
                </c:pt>
                <c:pt idx="28">
                  <c:v>2.4000000000000004</c:v>
                </c:pt>
                <c:pt idx="29">
                  <c:v>2.4</c:v>
                </c:pt>
                <c:pt idx="30">
                  <c:v>2.4</c:v>
                </c:pt>
                <c:pt idx="31">
                  <c:v>2.3999999999999995</c:v>
                </c:pt>
                <c:pt idx="32">
                  <c:v>2.2999999999999998</c:v>
                </c:pt>
                <c:pt idx="33">
                  <c:v>2.2999999999999998</c:v>
                </c:pt>
                <c:pt idx="34">
                  <c:v>2</c:v>
                </c:pt>
                <c:pt idx="35">
                  <c:v>1.9000000000000001</c:v>
                </c:pt>
              </c:numCache>
            </c:numRef>
          </c:val>
          <c:extLst>
            <c:ext xmlns:c16="http://schemas.microsoft.com/office/drawing/2014/chart" uri="{C3380CC4-5D6E-409C-BE32-E72D297353CC}">
              <c16:uniqueId val="{0000000A-D8CF-498E-8406-DAD98A9B4754}"/>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31"/>
            <c:invertIfNegative val="0"/>
            <c:bubble3D val="0"/>
            <c:spPr>
              <a:solidFill>
                <a:srgbClr val="7030A0"/>
              </a:solidFill>
              <a:ln>
                <a:noFill/>
              </a:ln>
              <a:effectLst/>
            </c:spPr>
            <c:extLst>
              <c:ext xmlns:c16="http://schemas.microsoft.com/office/drawing/2014/chart" uri="{C3380CC4-5D6E-409C-BE32-E72D297353CC}">
                <c16:uniqueId val="{00000001-C25F-4A8F-8625-C11024651237}"/>
              </c:ext>
            </c:extLst>
          </c:dPt>
          <c:cat>
            <c:strRef>
              <c:f>'Claimant rate by LEP'!$A$8:$A$45</c:f>
              <c:strCache>
                <c:ptCount val="38"/>
                <c:pt idx="0">
                  <c:v>Black Country</c:v>
                </c:pt>
                <c:pt idx="1">
                  <c:v>Greater Birmingham and Solihull</c:v>
                </c:pt>
                <c:pt idx="2">
                  <c:v>London</c:v>
                </c:pt>
                <c:pt idx="3">
                  <c:v>Tees Valley</c:v>
                </c:pt>
                <c:pt idx="4">
                  <c:v>Greater Manchester</c:v>
                </c:pt>
                <c:pt idx="5">
                  <c:v>Liverpool City Region</c:v>
                </c:pt>
                <c:pt idx="6">
                  <c:v>North East</c:v>
                </c:pt>
                <c:pt idx="7">
                  <c:v>Humber</c:v>
                </c:pt>
                <c:pt idx="8">
                  <c:v>Lancashire</c:v>
                </c:pt>
                <c:pt idx="9">
                  <c:v>Leeds City Region</c:v>
                </c:pt>
                <c:pt idx="10">
                  <c:v>Sheffield City Region</c:v>
                </c:pt>
                <c:pt idx="11">
                  <c:v>South East</c:v>
                </c:pt>
                <c:pt idx="12">
                  <c:v>South East Midlands</c:v>
                </c:pt>
                <c:pt idx="13">
                  <c:v>Greater Lincolnshire</c:v>
                </c:pt>
                <c:pt idx="14">
                  <c:v>Solent</c:v>
                </c:pt>
                <c:pt idx="15">
                  <c:v>Cornwall and Isles of Scilly</c:v>
                </c:pt>
                <c:pt idx="16">
                  <c:v>Coventry and Warwickshire</c:v>
                </c:pt>
                <c:pt idx="17">
                  <c:v>Derby, Derbyshire, Nottingham and Nottinghamshire</c:v>
                </c:pt>
                <c:pt idx="18">
                  <c:v>Stoke-on-Trent and Staffordshire</c:v>
                </c:pt>
                <c:pt idx="19">
                  <c:v>Coast to Capital</c:v>
                </c:pt>
                <c:pt idx="20">
                  <c:v>Dorset</c:v>
                </c:pt>
                <c:pt idx="21">
                  <c:v>Thames Valley Berkshire</c:v>
                </c:pt>
                <c:pt idx="22">
                  <c:v>Worcestershire</c:v>
                </c:pt>
                <c:pt idx="23">
                  <c:v>Leicester and Leicestershire</c:v>
                </c:pt>
                <c:pt idx="24">
                  <c:v>New Anglia</c:v>
                </c:pt>
                <c:pt idx="25">
                  <c:v>Hertfordshire</c:v>
                </c:pt>
                <c:pt idx="26">
                  <c:v>Cheshire and Warrington</c:v>
                </c:pt>
                <c:pt idx="27">
                  <c:v>Heart of the South West</c:v>
                </c:pt>
                <c:pt idx="28">
                  <c:v>West of England</c:v>
                </c:pt>
                <c:pt idx="29">
                  <c:v>Greater Cambridge and Greater Peterborough</c:v>
                </c:pt>
                <c:pt idx="30">
                  <c:v>The Marches</c:v>
                </c:pt>
                <c:pt idx="31">
                  <c:v>Buckinghamshire </c:v>
                </c:pt>
                <c:pt idx="32">
                  <c:v>Gloucestershire</c:v>
                </c:pt>
                <c:pt idx="33">
                  <c:v>Swindon and Wiltshire</c:v>
                </c:pt>
                <c:pt idx="34">
                  <c:v>Cumbria</c:v>
                </c:pt>
                <c:pt idx="35">
                  <c:v>Enterprise M3</c:v>
                </c:pt>
                <c:pt idx="36">
                  <c:v>Oxfordshire</c:v>
                </c:pt>
                <c:pt idx="37">
                  <c:v>York, North Yorkshire and East Riding</c:v>
                </c:pt>
              </c:strCache>
            </c:strRef>
          </c:cat>
          <c:val>
            <c:numRef>
              <c:f>'Claimant rate by LEP'!$L$8:$L$45</c:f>
              <c:numCache>
                <c:formatCode>#,##0.0</c:formatCode>
                <c:ptCount val="38"/>
                <c:pt idx="0">
                  <c:v>8.8000000000000007</c:v>
                </c:pt>
                <c:pt idx="1">
                  <c:v>8.6</c:v>
                </c:pt>
                <c:pt idx="2">
                  <c:v>8</c:v>
                </c:pt>
                <c:pt idx="3">
                  <c:v>7.7</c:v>
                </c:pt>
                <c:pt idx="4">
                  <c:v>7.6</c:v>
                </c:pt>
                <c:pt idx="5">
                  <c:v>7.4</c:v>
                </c:pt>
                <c:pt idx="6">
                  <c:v>6.8</c:v>
                </c:pt>
                <c:pt idx="7">
                  <c:v>6.6</c:v>
                </c:pt>
                <c:pt idx="8">
                  <c:v>6.6</c:v>
                </c:pt>
                <c:pt idx="9">
                  <c:v>6.5</c:v>
                </c:pt>
                <c:pt idx="10">
                  <c:v>6.5</c:v>
                </c:pt>
                <c:pt idx="11">
                  <c:v>5.9</c:v>
                </c:pt>
                <c:pt idx="12">
                  <c:v>5.7</c:v>
                </c:pt>
                <c:pt idx="13">
                  <c:v>5.6</c:v>
                </c:pt>
                <c:pt idx="14">
                  <c:v>5.6</c:v>
                </c:pt>
                <c:pt idx="15">
                  <c:v>5.5</c:v>
                </c:pt>
                <c:pt idx="16">
                  <c:v>5.4</c:v>
                </c:pt>
                <c:pt idx="17">
                  <c:v>5.4</c:v>
                </c:pt>
                <c:pt idx="18">
                  <c:v>5.3</c:v>
                </c:pt>
                <c:pt idx="19">
                  <c:v>5.2</c:v>
                </c:pt>
                <c:pt idx="20">
                  <c:v>5.2</c:v>
                </c:pt>
                <c:pt idx="21">
                  <c:v>5.0999999999999996</c:v>
                </c:pt>
                <c:pt idx="22">
                  <c:v>5.0999999999999996</c:v>
                </c:pt>
                <c:pt idx="23">
                  <c:v>5</c:v>
                </c:pt>
                <c:pt idx="24">
                  <c:v>5</c:v>
                </c:pt>
                <c:pt idx="25">
                  <c:v>4.9000000000000004</c:v>
                </c:pt>
                <c:pt idx="26">
                  <c:v>4.8</c:v>
                </c:pt>
                <c:pt idx="27">
                  <c:v>4.8</c:v>
                </c:pt>
                <c:pt idx="28">
                  <c:v>4.8</c:v>
                </c:pt>
                <c:pt idx="29">
                  <c:v>4.7</c:v>
                </c:pt>
                <c:pt idx="30">
                  <c:v>4.7</c:v>
                </c:pt>
                <c:pt idx="31">
                  <c:v>4.5</c:v>
                </c:pt>
                <c:pt idx="32">
                  <c:v>4.4000000000000004</c:v>
                </c:pt>
                <c:pt idx="33">
                  <c:v>4.4000000000000004</c:v>
                </c:pt>
                <c:pt idx="34">
                  <c:v>4.3</c:v>
                </c:pt>
                <c:pt idx="35">
                  <c:v>3.9</c:v>
                </c:pt>
                <c:pt idx="36">
                  <c:v>3.8</c:v>
                </c:pt>
                <c:pt idx="37">
                  <c:v>3.7</c:v>
                </c:pt>
              </c:numCache>
            </c:numRef>
          </c:val>
          <c:extLst>
            <c:ext xmlns:c16="http://schemas.microsoft.com/office/drawing/2014/chart" uri="{C3380CC4-5D6E-409C-BE32-E72D297353CC}">
              <c16:uniqueId val="{00000006-C25F-4A8F-8625-C11024651237}"/>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Rate!$A$4:$A$98</c:f>
              <c:strCache>
                <c:ptCount val="95"/>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strCache>
            </c:strRef>
          </c:cat>
          <c:val>
            <c:numRef>
              <c:f>Rate!$B$4:$B$98</c:f>
              <c:numCache>
                <c:formatCode>0.0%</c:formatCode>
                <c:ptCount val="95"/>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1.8429223744292237E-2</c:v>
                </c:pt>
                <c:pt idx="85">
                  <c:v>1.893455098934551E-2</c:v>
                </c:pt>
                <c:pt idx="86">
                  <c:v>1.9330289193302892E-2</c:v>
                </c:pt>
                <c:pt idx="87">
                  <c:v>2.9144596651445965E-2</c:v>
                </c:pt>
                <c:pt idx="88">
                  <c:v>4.814916286149163E-2</c:v>
                </c:pt>
                <c:pt idx="89">
                  <c:v>4.6770167427701674E-2</c:v>
                </c:pt>
                <c:pt idx="90">
                  <c:v>4.7808219178082194E-2</c:v>
                </c:pt>
                <c:pt idx="91">
                  <c:v>4.9129375951293762E-2</c:v>
                </c:pt>
                <c:pt idx="92">
                  <c:v>4.7805175038051748E-2</c:v>
                </c:pt>
                <c:pt idx="93">
                  <c:v>4.5847792998477931E-2</c:v>
                </c:pt>
                <c:pt idx="94">
                  <c:v>4.7126331811263321E-2</c:v>
                </c:pt>
              </c:numCache>
            </c:numRef>
          </c:val>
          <c:smooth val="0"/>
          <c:extLst>
            <c:ext xmlns:c16="http://schemas.microsoft.com/office/drawing/2014/chart" uri="{C3380CC4-5D6E-409C-BE32-E72D297353CC}">
              <c16:uniqueId val="{00000000-28FB-4C30-9EFC-C15944C93B32}"/>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 Sheet 0'!$B$11</c:f>
              <c:strCache>
                <c:ptCount val="1"/>
                <c:pt idx="0">
                  <c:v>On flow</c:v>
                </c:pt>
              </c:strCache>
            </c:strRef>
          </c:tx>
          <c:spPr>
            <a:solidFill>
              <a:srgbClr val="006965"/>
            </a:solidFill>
            <a:ln>
              <a:noFill/>
            </a:ln>
            <a:effectLst/>
          </c:spPr>
          <c:invertIfNegative val="0"/>
          <c:cat>
            <c:strRef>
              <c:f>'Data Sheet 0'!$D$10:$R$10</c:f>
              <c:strCache>
                <c:ptCount val="15"/>
                <c:pt idx="0">
                  <c:v>September 2019</c:v>
                </c:pt>
                <c:pt idx="1">
                  <c:v>October 2019</c:v>
                </c:pt>
                <c:pt idx="2">
                  <c:v>November 2019</c:v>
                </c:pt>
                <c:pt idx="3">
                  <c:v>December 2019</c:v>
                </c:pt>
                <c:pt idx="4">
                  <c:v>January 2020</c:v>
                </c:pt>
                <c:pt idx="5">
                  <c:v>February 2020</c:v>
                </c:pt>
                <c:pt idx="6">
                  <c:v>March 2020</c:v>
                </c:pt>
                <c:pt idx="7">
                  <c:v>April 2020</c:v>
                </c:pt>
                <c:pt idx="8">
                  <c:v>May 2020</c:v>
                </c:pt>
                <c:pt idx="9">
                  <c:v>June 2020</c:v>
                </c:pt>
                <c:pt idx="10">
                  <c:v>July 2020</c:v>
                </c:pt>
                <c:pt idx="11">
                  <c:v>August 2020</c:v>
                </c:pt>
                <c:pt idx="12">
                  <c:v>September 2020</c:v>
                </c:pt>
                <c:pt idx="13">
                  <c:v>October 2020</c:v>
                </c:pt>
                <c:pt idx="14">
                  <c:v>November 2020</c:v>
                </c:pt>
              </c:strCache>
            </c:strRef>
          </c:cat>
          <c:val>
            <c:numRef>
              <c:f>'Data Sheet 0'!$D$11:$R$11</c:f>
              <c:numCache>
                <c:formatCode>General</c:formatCode>
                <c:ptCount val="15"/>
                <c:pt idx="0">
                  <c:v>840</c:v>
                </c:pt>
                <c:pt idx="1">
                  <c:v>893</c:v>
                </c:pt>
                <c:pt idx="2">
                  <c:v>803</c:v>
                </c:pt>
                <c:pt idx="3">
                  <c:v>897</c:v>
                </c:pt>
                <c:pt idx="4">
                  <c:v>884</c:v>
                </c:pt>
                <c:pt idx="5">
                  <c:v>906</c:v>
                </c:pt>
                <c:pt idx="6">
                  <c:v>985</c:v>
                </c:pt>
                <c:pt idx="7">
                  <c:v>4151</c:v>
                </c:pt>
                <c:pt idx="8">
                  <c:v>6703</c:v>
                </c:pt>
                <c:pt idx="9">
                  <c:v>2832</c:v>
                </c:pt>
                <c:pt idx="10">
                  <c:v>2695</c:v>
                </c:pt>
                <c:pt idx="11">
                  <c:v>2031</c:v>
                </c:pt>
                <c:pt idx="12">
                  <c:v>2045</c:v>
                </c:pt>
                <c:pt idx="13">
                  <c:v>2278</c:v>
                </c:pt>
                <c:pt idx="14">
                  <c:v>2411</c:v>
                </c:pt>
              </c:numCache>
            </c:numRef>
          </c:val>
          <c:extLst>
            <c:ext xmlns:c16="http://schemas.microsoft.com/office/drawing/2014/chart" uri="{C3380CC4-5D6E-409C-BE32-E72D297353CC}">
              <c16:uniqueId val="{00000000-D5E8-4C74-8835-D98900BFF355}"/>
            </c:ext>
          </c:extLst>
        </c:ser>
        <c:ser>
          <c:idx val="1"/>
          <c:order val="1"/>
          <c:tx>
            <c:strRef>
              <c:f>'Data Sheet 0'!$B$12</c:f>
              <c:strCache>
                <c:ptCount val="1"/>
                <c:pt idx="0">
                  <c:v>Off flow</c:v>
                </c:pt>
              </c:strCache>
            </c:strRef>
          </c:tx>
          <c:spPr>
            <a:solidFill>
              <a:srgbClr val="92298E"/>
            </a:solidFill>
            <a:ln>
              <a:noFill/>
            </a:ln>
            <a:effectLst/>
          </c:spPr>
          <c:invertIfNegative val="0"/>
          <c:cat>
            <c:strRef>
              <c:f>'Data Sheet 0'!$D$10:$R$10</c:f>
              <c:strCache>
                <c:ptCount val="15"/>
                <c:pt idx="0">
                  <c:v>September 2019</c:v>
                </c:pt>
                <c:pt idx="1">
                  <c:v>October 2019</c:v>
                </c:pt>
                <c:pt idx="2">
                  <c:v>November 2019</c:v>
                </c:pt>
                <c:pt idx="3">
                  <c:v>December 2019</c:v>
                </c:pt>
                <c:pt idx="4">
                  <c:v>January 2020</c:v>
                </c:pt>
                <c:pt idx="5">
                  <c:v>February 2020</c:v>
                </c:pt>
                <c:pt idx="6">
                  <c:v>March 2020</c:v>
                </c:pt>
                <c:pt idx="7">
                  <c:v>April 2020</c:v>
                </c:pt>
                <c:pt idx="8">
                  <c:v>May 2020</c:v>
                </c:pt>
                <c:pt idx="9">
                  <c:v>June 2020</c:v>
                </c:pt>
                <c:pt idx="10">
                  <c:v>July 2020</c:v>
                </c:pt>
                <c:pt idx="11">
                  <c:v>August 2020</c:v>
                </c:pt>
                <c:pt idx="12">
                  <c:v>September 2020</c:v>
                </c:pt>
                <c:pt idx="13">
                  <c:v>October 2020</c:v>
                </c:pt>
                <c:pt idx="14">
                  <c:v>November 2020</c:v>
                </c:pt>
              </c:strCache>
            </c:strRef>
          </c:cat>
          <c:val>
            <c:numRef>
              <c:f>'Data Sheet 0'!$D$12:$R$12</c:f>
              <c:numCache>
                <c:formatCode>General</c:formatCode>
                <c:ptCount val="15"/>
                <c:pt idx="0">
                  <c:v>826</c:v>
                </c:pt>
                <c:pt idx="1">
                  <c:v>855</c:v>
                </c:pt>
                <c:pt idx="2">
                  <c:v>815</c:v>
                </c:pt>
                <c:pt idx="3">
                  <c:v>847</c:v>
                </c:pt>
                <c:pt idx="4">
                  <c:v>735</c:v>
                </c:pt>
                <c:pt idx="5">
                  <c:v>760</c:v>
                </c:pt>
                <c:pt idx="6">
                  <c:v>857</c:v>
                </c:pt>
                <c:pt idx="7">
                  <c:v>654</c:v>
                </c:pt>
                <c:pt idx="8">
                  <c:v>1307</c:v>
                </c:pt>
                <c:pt idx="9">
                  <c:v>3327</c:v>
                </c:pt>
                <c:pt idx="10">
                  <c:v>2348</c:v>
                </c:pt>
                <c:pt idx="11">
                  <c:v>1674</c:v>
                </c:pt>
                <c:pt idx="12">
                  <c:v>2496</c:v>
                </c:pt>
                <c:pt idx="13">
                  <c:v>2995</c:v>
                </c:pt>
                <c:pt idx="14">
                  <c:v>2059</c:v>
                </c:pt>
              </c:numCache>
            </c:numRef>
          </c:val>
          <c:extLst>
            <c:ext xmlns:c16="http://schemas.microsoft.com/office/drawing/2014/chart" uri="{C3380CC4-5D6E-409C-BE32-E72D297353CC}">
              <c16:uniqueId val="{00000001-D5E8-4C74-8835-D98900BFF355}"/>
            </c:ext>
          </c:extLst>
        </c:ser>
        <c:dLbls>
          <c:showLegendKey val="0"/>
          <c:showVal val="0"/>
          <c:showCatName val="0"/>
          <c:showSerName val="0"/>
          <c:showPercent val="0"/>
          <c:showBubbleSize val="0"/>
        </c:dLbls>
        <c:gapWidth val="219"/>
        <c:overlap val="-27"/>
        <c:axId val="963074607"/>
        <c:axId val="232612543"/>
      </c:barChart>
      <c:catAx>
        <c:axId val="963074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crossAx val="232612543"/>
        <c:crosses val="autoZero"/>
        <c:auto val="1"/>
        <c:lblAlgn val="ctr"/>
        <c:lblOffset val="100"/>
        <c:noMultiLvlLbl val="0"/>
      </c:catAx>
      <c:valAx>
        <c:axId val="232612543"/>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en-US"/>
          </a:p>
        </c:txPr>
        <c:crossAx val="963074607"/>
        <c:crosses val="autoZero"/>
        <c:crossBetween val="between"/>
      </c:valAx>
      <c:spPr>
        <a:noFill/>
        <a:ln>
          <a:noFill/>
        </a:ln>
        <a:effectLst/>
      </c:spPr>
    </c:plotArea>
    <c:legend>
      <c:legendPos val="b"/>
      <c:layout>
        <c:manualLayout>
          <c:xMode val="edge"/>
          <c:yMode val="edge"/>
          <c:x val="9.0899132400116656E-2"/>
          <c:y val="6.9444909377298608E-2"/>
          <c:w val="0.13623148958232073"/>
          <c:h val="0.1297656938810451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package" Target="../embeddings/Microsoft_Excel_Worksheet3.xlsx"/><Relationship Id="rId3" Type="http://schemas.openxmlformats.org/officeDocument/2006/relationships/hyperlink" Target="https://www.buckstvlep.co.uk/buckinghamshire-economy-news/impact-of-covid-19-on-the-buckinghamshire-economy/" TargetMode="External"/><Relationship Id="rId7" Type="http://schemas.openxmlformats.org/officeDocument/2006/relationships/image" Target="../media/image4.wmf"/><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package" Target="../embeddings/Microsoft_Excel_Worksheet2.xlsx"/><Relationship Id="rId5" Type="http://schemas.openxmlformats.org/officeDocument/2006/relationships/image" Target="../media/image3.png"/><Relationship Id="rId4" Type="http://schemas.openxmlformats.org/officeDocument/2006/relationships/hyperlink" Target="https://www.buckstvlep.co.uk/our-strategies/buckinghamshire-economic-recovery-strategy-consultation/" TargetMode="External"/><Relationship Id="rId9"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9333-AC1D-4B1C-87D2-B8B96A30C900}"/>
              </a:ext>
            </a:extLst>
          </p:cNvPr>
          <p:cNvSpPr>
            <a:spLocks noGrp="1"/>
          </p:cNvSpPr>
          <p:nvPr>
            <p:ph type="title"/>
          </p:nvPr>
        </p:nvSpPr>
        <p:spPr>
          <a:xfrm>
            <a:off x="628650" y="345948"/>
            <a:ext cx="7886700" cy="936368"/>
          </a:xfrm>
        </p:spPr>
        <p:txBody>
          <a:bodyPr>
            <a:normAutofit/>
          </a:bodyPr>
          <a:lstStyle/>
          <a:p>
            <a:r>
              <a:rPr lang="en-GB" sz="2800" b="1" dirty="0"/>
              <a:t>Table 2: Claimant Count by age for Buckinghamshire – January 2021</a:t>
            </a:r>
            <a:endParaRPr lang="en-GB" sz="2800" dirty="0"/>
          </a:p>
        </p:txBody>
      </p:sp>
      <p:graphicFrame>
        <p:nvGraphicFramePr>
          <p:cNvPr id="5" name="Table 4">
            <a:extLst>
              <a:ext uri="{FF2B5EF4-FFF2-40B4-BE49-F238E27FC236}">
                <a16:creationId xmlns:a16="http://schemas.microsoft.com/office/drawing/2014/main" id="{8A29BF64-86B7-4C53-AB12-B2E2C0762256}"/>
              </a:ext>
            </a:extLst>
          </p:cNvPr>
          <p:cNvGraphicFramePr>
            <a:graphicFrameLocks/>
          </p:cNvGraphicFramePr>
          <p:nvPr>
            <p:extLst>
              <p:ext uri="{D42A27DB-BD31-4B8C-83A1-F6EECF244321}">
                <p14:modId xmlns:p14="http://schemas.microsoft.com/office/powerpoint/2010/main" val="2435222831"/>
              </p:ext>
            </p:extLst>
          </p:nvPr>
        </p:nvGraphicFramePr>
        <p:xfrm>
          <a:off x="628649" y="1537028"/>
          <a:ext cx="7886701" cy="3783943"/>
        </p:xfrm>
        <a:graphic>
          <a:graphicData uri="http://schemas.openxmlformats.org/drawingml/2006/table">
            <a:tbl>
              <a:tblPr firstRow="1" bandRow="1">
                <a:tableStyleId>{93296810-A885-4BE3-A3E7-6D5BEEA58F35}</a:tableStyleId>
              </a:tblPr>
              <a:tblGrid>
                <a:gridCol w="1341553">
                  <a:extLst>
                    <a:ext uri="{9D8B030D-6E8A-4147-A177-3AD203B41FA5}">
                      <a16:colId xmlns:a16="http://schemas.microsoft.com/office/drawing/2014/main" val="1249537814"/>
                    </a:ext>
                  </a:extLst>
                </a:gridCol>
                <a:gridCol w="838986">
                  <a:extLst>
                    <a:ext uri="{9D8B030D-6E8A-4147-A177-3AD203B41FA5}">
                      <a16:colId xmlns:a16="http://schemas.microsoft.com/office/drawing/2014/main" val="305200462"/>
                    </a:ext>
                  </a:extLst>
                </a:gridCol>
                <a:gridCol w="922364">
                  <a:extLst>
                    <a:ext uri="{9D8B030D-6E8A-4147-A177-3AD203B41FA5}">
                      <a16:colId xmlns:a16="http://schemas.microsoft.com/office/drawing/2014/main" val="118679271"/>
                    </a:ext>
                  </a:extLst>
                </a:gridCol>
                <a:gridCol w="1044696">
                  <a:extLst>
                    <a:ext uri="{9D8B030D-6E8A-4147-A177-3AD203B41FA5}">
                      <a16:colId xmlns:a16="http://schemas.microsoft.com/office/drawing/2014/main" val="3726718846"/>
                    </a:ext>
                  </a:extLst>
                </a:gridCol>
                <a:gridCol w="1044696">
                  <a:extLst>
                    <a:ext uri="{9D8B030D-6E8A-4147-A177-3AD203B41FA5}">
                      <a16:colId xmlns:a16="http://schemas.microsoft.com/office/drawing/2014/main" val="772022704"/>
                    </a:ext>
                  </a:extLst>
                </a:gridCol>
                <a:gridCol w="1333140">
                  <a:extLst>
                    <a:ext uri="{9D8B030D-6E8A-4147-A177-3AD203B41FA5}">
                      <a16:colId xmlns:a16="http://schemas.microsoft.com/office/drawing/2014/main" val="191910851"/>
                    </a:ext>
                  </a:extLst>
                </a:gridCol>
                <a:gridCol w="1361266">
                  <a:extLst>
                    <a:ext uri="{9D8B030D-6E8A-4147-A177-3AD203B41FA5}">
                      <a16:colId xmlns:a16="http://schemas.microsoft.com/office/drawing/2014/main" val="2647224324"/>
                    </a:ext>
                  </a:extLst>
                </a:gridCol>
              </a:tblGrid>
              <a:tr h="1125269">
                <a:tc>
                  <a:txBody>
                    <a:bodyPr/>
                    <a:lstStyle/>
                    <a:p>
                      <a:pPr algn="ctr" fontAlgn="ctr"/>
                      <a:r>
                        <a:rPr lang="en-GB" sz="1600" u="none" strike="noStrike">
                          <a:effectLst/>
                        </a:rPr>
                        <a:t>Age</a:t>
                      </a:r>
                      <a:endParaRPr lang="en-GB" sz="1600" b="1" i="0" u="none" strike="noStrike">
                        <a:solidFill>
                          <a:srgbClr val="000000"/>
                        </a:solidFill>
                        <a:effectLst/>
                        <a:latin typeface="Arial" panose="020B0604020202020204" pitchFamily="34" charset="0"/>
                      </a:endParaRPr>
                    </a:p>
                  </a:txBody>
                  <a:tcPr marL="7620" marR="7620" marT="7620" marB="0" anchor="ctr"/>
                </a:tc>
                <a:tc gridSpan="2">
                  <a:txBody>
                    <a:bodyPr/>
                    <a:lstStyle/>
                    <a:p>
                      <a:pPr algn="ctr" fontAlgn="ctr"/>
                      <a:r>
                        <a:rPr lang="en-GB" sz="1600" u="none" strike="noStrike">
                          <a:effectLst/>
                        </a:rPr>
                        <a:t>March 2020</a:t>
                      </a:r>
                      <a:endParaRPr lang="en-GB" sz="16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600" b="1" u="none" strike="noStrike" dirty="0">
                          <a:solidFill>
                            <a:schemeClr val="bg1"/>
                          </a:solidFill>
                          <a:effectLst/>
                        </a:rPr>
                        <a:t>January 2021</a:t>
                      </a:r>
                      <a:endParaRPr lang="en-GB" sz="16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pPr algn="ctr" fontAlgn="ct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600" b="1" u="none" strike="noStrike" dirty="0">
                          <a:solidFill>
                            <a:schemeClr val="bg1"/>
                          </a:solidFill>
                          <a:effectLst/>
                        </a:rPr>
                        <a:t>March - January % change</a:t>
                      </a:r>
                      <a:endParaRPr lang="en-GB" sz="16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600" b="1" i="0" u="none" strike="noStrike">
                          <a:solidFill>
                            <a:schemeClr val="bg1"/>
                          </a:solidFill>
                          <a:effectLst/>
                          <a:latin typeface="+mn-lt"/>
                          <a:cs typeface="Arial" panose="020B0604020202020204" pitchFamily="34" charset="0"/>
                        </a:rPr>
                        <a:t>% point change in share</a:t>
                      </a:r>
                    </a:p>
                  </a:txBody>
                  <a:tcPr marL="7620" marR="7620" marT="7620" marB="0" anchor="ctr"/>
                </a:tc>
                <a:extLst>
                  <a:ext uri="{0D108BD9-81ED-4DB2-BD59-A6C34878D82A}">
                    <a16:rowId xmlns:a16="http://schemas.microsoft.com/office/drawing/2014/main" val="2250800113"/>
                  </a:ext>
                </a:extLst>
              </a:tr>
              <a:tr h="957686">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600" u="none" strike="noStrike" dirty="0">
                          <a:effectLst/>
                          <a:latin typeface="+mn-lt"/>
                        </a:rPr>
                        <a:t>Aged 16-24</a:t>
                      </a:r>
                      <a:endParaRPr lang="en-GB" sz="1600" b="0" i="0" u="none" strike="noStrike" dirty="0">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885</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16%</a:t>
                      </a:r>
                    </a:p>
                  </a:txBody>
                  <a:tcPr marL="7440" marR="7440" marT="7440" marB="0" anchor="ctr"/>
                </a:tc>
                <a:tc>
                  <a:txBody>
                    <a:bodyPr/>
                    <a:lstStyle/>
                    <a:p>
                      <a:pPr algn="ctr" fontAlgn="t"/>
                      <a:r>
                        <a:rPr lang="en-GB" sz="1600" u="none" strike="noStrike" dirty="0">
                          <a:effectLst/>
                          <a:latin typeface="+mn-lt"/>
                        </a:rPr>
                        <a:t>2,590</a:t>
                      </a:r>
                      <a:endParaRPr lang="en-GB" sz="1600" b="0" i="0" u="none" strike="noStrike" dirty="0">
                        <a:solidFill>
                          <a:srgbClr val="000000"/>
                        </a:solidFill>
                        <a:effectLst/>
                        <a:latin typeface="+mn-lt"/>
                      </a:endParaRPr>
                    </a:p>
                  </a:txBody>
                  <a:tcPr marL="7440" marR="7440" marT="7440" marB="0" anchor="ctr"/>
                </a:tc>
                <a:tc>
                  <a:txBody>
                    <a:bodyPr/>
                    <a:lstStyle/>
                    <a:p>
                      <a:pPr algn="ctr" fontAlgn="t"/>
                      <a:r>
                        <a:rPr lang="en-GB" sz="1600" b="0" i="0" u="none" strike="noStrike" dirty="0">
                          <a:solidFill>
                            <a:srgbClr val="000000"/>
                          </a:solidFill>
                          <a:effectLst/>
                          <a:latin typeface="+mn-lt"/>
                        </a:rPr>
                        <a:t>17%</a:t>
                      </a:r>
                    </a:p>
                  </a:txBody>
                  <a:tcPr marL="7440" marR="7440" marT="7440" marB="0" anchor="ctr"/>
                </a:tc>
                <a:tc>
                  <a:txBody>
                    <a:bodyPr/>
                    <a:lstStyle/>
                    <a:p>
                      <a:pPr algn="ctr" fontAlgn="b"/>
                      <a:r>
                        <a:rPr lang="en-GB" sz="1600" u="none" strike="noStrike" dirty="0">
                          <a:effectLst/>
                          <a:latin typeface="+mn-lt"/>
                        </a:rPr>
                        <a:t>193%</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rgbClr val="000000"/>
                          </a:solidFill>
                          <a:effectLst/>
                          <a:latin typeface="+mn-lt"/>
                        </a:rPr>
                        <a:t>1.5%</a:t>
                      </a:r>
                    </a:p>
                  </a:txBody>
                  <a:tcPr marL="7440" marR="7440" marT="7440" marB="0" anchor="ctr"/>
                </a:tc>
                <a:extLst>
                  <a:ext uri="{0D108BD9-81ED-4DB2-BD59-A6C34878D82A}">
                    <a16:rowId xmlns:a16="http://schemas.microsoft.com/office/drawing/2014/main" val="2527554147"/>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u="none" strike="noStrike">
                          <a:effectLst/>
                          <a:latin typeface="+mn-lt"/>
                        </a:rPr>
                        <a:t>Aged 25-49</a:t>
                      </a:r>
                      <a:endParaRPr lang="en-GB" sz="1600" b="0" i="0" u="none" strike="noStrike">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3,065</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55%</a:t>
                      </a:r>
                    </a:p>
                  </a:txBody>
                  <a:tcPr marL="7440" marR="7440" marT="7440" marB="0" anchor="ctr"/>
                </a:tc>
                <a:tc>
                  <a:txBody>
                    <a:bodyPr/>
                    <a:lstStyle/>
                    <a:p>
                      <a:pPr algn="ctr" fontAlgn="t"/>
                      <a:r>
                        <a:rPr lang="en-GB" sz="1600" u="none" strike="noStrike" dirty="0">
                          <a:effectLst/>
                          <a:latin typeface="+mn-lt"/>
                        </a:rPr>
                        <a:t>8,285</a:t>
                      </a:r>
                    </a:p>
                  </a:txBody>
                  <a:tcPr marL="7440" marR="7440" marT="7440" marB="0" anchor="ctr"/>
                </a:tc>
                <a:tc>
                  <a:txBody>
                    <a:bodyPr/>
                    <a:lstStyle/>
                    <a:p>
                      <a:pPr algn="ctr" fontAlgn="t"/>
                      <a:r>
                        <a:rPr lang="en-GB" sz="1600" b="0" i="0" u="none" strike="noStrike" dirty="0">
                          <a:solidFill>
                            <a:srgbClr val="000000"/>
                          </a:solidFill>
                          <a:effectLst/>
                          <a:latin typeface="+mn-lt"/>
                        </a:rPr>
                        <a:t>56%</a:t>
                      </a:r>
                    </a:p>
                  </a:txBody>
                  <a:tcPr marL="7440" marR="7440" marT="7440" marB="0" anchor="ctr"/>
                </a:tc>
                <a:tc>
                  <a:txBody>
                    <a:bodyPr/>
                    <a:lstStyle/>
                    <a:p>
                      <a:pPr algn="ctr" fontAlgn="b"/>
                      <a:r>
                        <a:rPr lang="en-GB" sz="1600" u="none" strike="noStrike" dirty="0">
                          <a:effectLst/>
                          <a:latin typeface="+mn-lt"/>
                        </a:rPr>
                        <a:t>170%</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rgbClr val="000000"/>
                          </a:solidFill>
                          <a:effectLst/>
                          <a:latin typeface="+mn-lt"/>
                        </a:rPr>
                        <a:t>0.4%</a:t>
                      </a:r>
                    </a:p>
                  </a:txBody>
                  <a:tcPr marL="7440" marR="7440" marT="7440" marB="0" anchor="ctr"/>
                </a:tc>
                <a:extLst>
                  <a:ext uri="{0D108BD9-81ED-4DB2-BD59-A6C34878D82A}">
                    <a16:rowId xmlns:a16="http://schemas.microsoft.com/office/drawing/2014/main" val="2548708749"/>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u="none" strike="noStrike">
                          <a:effectLst/>
                          <a:latin typeface="+mn-lt"/>
                        </a:rPr>
                        <a:t>Aged 50+</a:t>
                      </a:r>
                      <a:endParaRPr lang="en-GB" sz="1600" b="0" i="0" u="none" strike="noStrike">
                        <a:solidFill>
                          <a:srgbClr val="000000"/>
                        </a:solidFill>
                        <a:effectLst/>
                        <a:latin typeface="+mn-lt"/>
                      </a:endParaRPr>
                    </a:p>
                  </a:txBody>
                  <a:tcPr marL="7620" marR="7620" marT="7620" marB="0" anchor="ctr"/>
                </a:tc>
                <a:tc>
                  <a:txBody>
                    <a:bodyPr/>
                    <a:lstStyle/>
                    <a:p>
                      <a:pPr algn="ctr" fontAlgn="t"/>
                      <a:r>
                        <a:rPr lang="en-GB" sz="1600" u="none" strike="noStrike">
                          <a:effectLst/>
                          <a:latin typeface="+mn-lt"/>
                        </a:rPr>
                        <a:t>1,590</a:t>
                      </a:r>
                      <a:endParaRPr lang="en-GB" sz="1600" b="0" i="0" u="none" strike="noStrike">
                        <a:solidFill>
                          <a:srgbClr val="000000"/>
                        </a:solidFill>
                        <a:effectLst/>
                        <a:latin typeface="+mn-lt"/>
                      </a:endParaRPr>
                    </a:p>
                  </a:txBody>
                  <a:tcPr marL="7440" marR="7440" marT="7440" marB="0" anchor="ctr"/>
                </a:tc>
                <a:tc>
                  <a:txBody>
                    <a:bodyPr/>
                    <a:lstStyle/>
                    <a:p>
                      <a:pPr algn="ctr" fontAlgn="t"/>
                      <a:r>
                        <a:rPr lang="en-GB" sz="1600" b="0" i="0" u="none" strike="noStrike">
                          <a:solidFill>
                            <a:srgbClr val="000000"/>
                          </a:solidFill>
                          <a:effectLst/>
                          <a:latin typeface="+mn-lt"/>
                        </a:rPr>
                        <a:t>29%</a:t>
                      </a:r>
                    </a:p>
                  </a:txBody>
                  <a:tcPr marL="7440" marR="7440" marT="7440" marB="0" anchor="ctr"/>
                </a:tc>
                <a:tc>
                  <a:txBody>
                    <a:bodyPr/>
                    <a:lstStyle/>
                    <a:p>
                      <a:pPr algn="ctr" fontAlgn="t"/>
                      <a:r>
                        <a:rPr lang="en-GB" sz="1600" b="0" i="0" u="none" strike="noStrike" dirty="0">
                          <a:solidFill>
                            <a:srgbClr val="000000"/>
                          </a:solidFill>
                          <a:effectLst/>
                          <a:latin typeface="+mn-lt"/>
                        </a:rPr>
                        <a:t>3,980</a:t>
                      </a:r>
                    </a:p>
                  </a:txBody>
                  <a:tcPr marL="7440" marR="7440" marT="7440" marB="0" anchor="ctr"/>
                </a:tc>
                <a:tc>
                  <a:txBody>
                    <a:bodyPr/>
                    <a:lstStyle/>
                    <a:p>
                      <a:pPr algn="ctr" fontAlgn="t"/>
                      <a:r>
                        <a:rPr lang="en-GB" sz="1600" b="0" i="0" u="none" strike="noStrike" dirty="0">
                          <a:solidFill>
                            <a:srgbClr val="000000"/>
                          </a:solidFill>
                          <a:effectLst/>
                          <a:latin typeface="+mn-lt"/>
                        </a:rPr>
                        <a:t>27%</a:t>
                      </a:r>
                    </a:p>
                  </a:txBody>
                  <a:tcPr marL="7440" marR="7440" marT="7440" marB="0" anchor="ctr"/>
                </a:tc>
                <a:tc>
                  <a:txBody>
                    <a:bodyPr/>
                    <a:lstStyle/>
                    <a:p>
                      <a:pPr algn="ctr" fontAlgn="b"/>
                      <a:r>
                        <a:rPr lang="en-GB" sz="1600" u="none" strike="noStrike" dirty="0">
                          <a:effectLst/>
                          <a:latin typeface="+mn-lt"/>
                        </a:rPr>
                        <a:t>150%</a:t>
                      </a:r>
                      <a:endParaRPr lang="en-GB" sz="1600" b="0" i="0" u="none" strike="noStrike" dirty="0">
                        <a:solidFill>
                          <a:srgbClr val="000000"/>
                        </a:solidFill>
                        <a:effectLst/>
                        <a:latin typeface="+mn-lt"/>
                      </a:endParaRPr>
                    </a:p>
                  </a:txBody>
                  <a:tcPr marL="7440" marR="7440" marT="7440" marB="0" anchor="ctr"/>
                </a:tc>
                <a:tc>
                  <a:txBody>
                    <a:bodyPr/>
                    <a:lstStyle/>
                    <a:p>
                      <a:pPr algn="ctr" fontAlgn="b"/>
                      <a:r>
                        <a:rPr lang="en-GB" sz="1600" b="0" i="0" u="none" strike="noStrike" dirty="0">
                          <a:solidFill>
                            <a:srgbClr val="000000"/>
                          </a:solidFill>
                          <a:effectLst/>
                          <a:latin typeface="+mn-lt"/>
                        </a:rPr>
                        <a:t>-1.9%</a:t>
                      </a:r>
                    </a:p>
                  </a:txBody>
                  <a:tcPr marL="7440" marR="7440" marT="7440" marB="0" anchor="ctr"/>
                </a:tc>
                <a:extLst>
                  <a:ext uri="{0D108BD9-81ED-4DB2-BD59-A6C34878D82A}">
                    <a16:rowId xmlns:a16="http://schemas.microsoft.com/office/drawing/2014/main" val="374224658"/>
                  </a:ext>
                </a:extLst>
              </a:tr>
              <a:tr h="566996">
                <a:tc>
                  <a:txBody>
                    <a:bodyPr/>
                    <a:lstStyle/>
                    <a:p>
                      <a:pPr marL="0" marR="0" lvl="0" indent="0" algn="ctr" defTabSz="685800" rtl="0" eaLnBrk="1" fontAlgn="b" latinLnBrk="0" hangingPunct="1">
                        <a:lnSpc>
                          <a:spcPct val="100000"/>
                        </a:lnSpc>
                        <a:spcBef>
                          <a:spcPts val="0"/>
                        </a:spcBef>
                        <a:spcAft>
                          <a:spcPts val="0"/>
                        </a:spcAft>
                        <a:buClrTx/>
                        <a:buSzTx/>
                        <a:buFont typeface="Arial" panose="020B0604020202020204" pitchFamily="34" charset="0"/>
                        <a:buNone/>
                        <a:tabLst/>
                        <a:defRPr/>
                      </a:pPr>
                      <a:r>
                        <a:rPr lang="en-GB" sz="1600" b="1" i="0" u="none" strike="noStrike">
                          <a:solidFill>
                            <a:srgbClr val="000000"/>
                          </a:solidFill>
                          <a:effectLst/>
                          <a:latin typeface="+mn-lt"/>
                        </a:rPr>
                        <a:t>Column total</a:t>
                      </a:r>
                    </a:p>
                  </a:txBody>
                  <a:tcPr marL="7620" marR="7620" marT="7620" marB="0" anchor="ctr"/>
                </a:tc>
                <a:tc>
                  <a:txBody>
                    <a:bodyPr/>
                    <a:lstStyle/>
                    <a:p>
                      <a:pPr algn="ctr" fontAlgn="ctr"/>
                      <a:r>
                        <a:rPr lang="en-GB" sz="1600" b="1" i="0" u="none" strike="noStrike">
                          <a:solidFill>
                            <a:srgbClr val="000000"/>
                          </a:solidFill>
                          <a:effectLst/>
                          <a:latin typeface="+mn-lt"/>
                          <a:cs typeface="Arial" panose="020B0604020202020204" pitchFamily="34" charset="0"/>
                        </a:rPr>
                        <a:t>5,540</a:t>
                      </a:r>
                    </a:p>
                  </a:txBody>
                  <a:tcPr marL="7620" marR="7620" marT="7620" marB="0" anchor="ctr"/>
                </a:tc>
                <a:tc>
                  <a:txBody>
                    <a:bodyPr/>
                    <a:lstStyle/>
                    <a:p>
                      <a:pPr algn="ctr" fontAlgn="t"/>
                      <a:r>
                        <a:rPr lang="en-GB" sz="1600" b="1" i="0" u="none" strike="noStrike">
                          <a:solidFill>
                            <a:srgbClr val="000000"/>
                          </a:solidFill>
                          <a:effectLst/>
                          <a:latin typeface="+mn-lt"/>
                        </a:rPr>
                        <a:t>100%</a:t>
                      </a:r>
                    </a:p>
                  </a:txBody>
                  <a:tcPr marL="7440" marR="7440" marT="7440" marB="0" anchor="ctr"/>
                </a:tc>
                <a:tc>
                  <a:txBody>
                    <a:bodyPr/>
                    <a:lstStyle/>
                    <a:p>
                      <a:pPr algn="ctr" fontAlgn="ctr"/>
                      <a:r>
                        <a:rPr lang="en-GB" sz="1600" b="1" i="0" u="none" strike="noStrike" dirty="0">
                          <a:solidFill>
                            <a:srgbClr val="000000"/>
                          </a:solidFill>
                          <a:effectLst/>
                          <a:latin typeface="+mn-lt"/>
                          <a:cs typeface="Arial" panose="020B0604020202020204" pitchFamily="34" charset="0"/>
                        </a:rPr>
                        <a:t>14,855</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tc>
                <a:tc>
                  <a:txBody>
                    <a:bodyPr/>
                    <a:lstStyle/>
                    <a:p>
                      <a:pPr algn="ctr" fontAlgn="t"/>
                      <a:r>
                        <a:rPr lang="en-GB" sz="1600" b="1" i="0" u="none" strike="noStrike" dirty="0">
                          <a:solidFill>
                            <a:srgbClr val="000000"/>
                          </a:solidFill>
                          <a:effectLst/>
                          <a:latin typeface="+mn-lt"/>
                        </a:rPr>
                        <a:t>100%</a:t>
                      </a:r>
                    </a:p>
                  </a:txBody>
                  <a:tcPr marL="7440" marR="7440" marT="7440" marB="0" anchor="ctr"/>
                </a:tc>
                <a:tc>
                  <a:txBody>
                    <a:bodyPr/>
                    <a:lstStyle/>
                    <a:p>
                      <a:pPr algn="ctr" fontAlgn="b"/>
                      <a:r>
                        <a:rPr lang="en-GB" sz="1600" b="1" i="0" u="none" strike="noStrike" dirty="0">
                          <a:solidFill>
                            <a:srgbClr val="000000"/>
                          </a:solidFill>
                          <a:effectLst/>
                          <a:latin typeface="+mn-lt"/>
                        </a:rPr>
                        <a:t>168%</a:t>
                      </a:r>
                    </a:p>
                  </a:txBody>
                  <a:tcPr marL="7440" marR="7440" marT="7440" marB="0" anchor="ctr"/>
                </a:tc>
                <a:tc>
                  <a:txBody>
                    <a:bodyPr/>
                    <a:lstStyle/>
                    <a:p>
                      <a:pPr algn="ctr" fontAlgn="b"/>
                      <a:r>
                        <a:rPr lang="en-GB" sz="1600" b="1" i="0" u="none" strike="noStrike" dirty="0">
                          <a:solidFill>
                            <a:srgbClr val="000000"/>
                          </a:solidFill>
                          <a:effectLst/>
                          <a:latin typeface="+mn-lt"/>
                        </a:rPr>
                        <a:t>0.0%</a:t>
                      </a:r>
                    </a:p>
                  </a:txBody>
                  <a:tcPr marL="7440" marR="7440" marT="7440" marB="0" anchor="ctr"/>
                </a:tc>
                <a:extLst>
                  <a:ext uri="{0D108BD9-81ED-4DB2-BD59-A6C34878D82A}">
                    <a16:rowId xmlns:a16="http://schemas.microsoft.com/office/drawing/2014/main" val="1370443308"/>
                  </a:ext>
                </a:extLst>
              </a:tr>
            </a:tbl>
          </a:graphicData>
        </a:graphic>
      </p:graphicFrame>
      <p:sp>
        <p:nvSpPr>
          <p:cNvPr id="7" name="TextBox 6">
            <a:extLst>
              <a:ext uri="{FF2B5EF4-FFF2-40B4-BE49-F238E27FC236}">
                <a16:creationId xmlns:a16="http://schemas.microsoft.com/office/drawing/2014/main" id="{54ED0CD0-785E-4D1B-BF99-050D8DBB3A6D}"/>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2190620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and January 2021, the Claimant Count rate in Buckinghamshire for men rose by 3.3 percentage points, compared to 2.4 percentage points for women.</a:t>
            </a:r>
          </a:p>
          <a:p>
            <a:r>
              <a:rPr lang="en-GB" sz="2400" dirty="0">
                <a:cs typeface="Arial" panose="020B0604020202020204" pitchFamily="34" charset="0"/>
              </a:rPr>
              <a:t>There is currently no local data on the number of people moving from employment to being ‘economically inactive’.  Those doing so are more likely to be women than men. </a:t>
            </a:r>
          </a:p>
          <a:p>
            <a:r>
              <a:rPr lang="en-GB" sz="2400" dirty="0">
                <a:cs typeface="Arial" panose="020B0604020202020204" pitchFamily="34" charset="0"/>
              </a:rPr>
              <a:t>Young people have been worst affected age group to date.</a:t>
            </a:r>
          </a:p>
          <a:p>
            <a:r>
              <a:rPr lang="en-GB" sz="2400" dirty="0">
                <a:cs typeface="Arial" panose="020B0604020202020204" pitchFamily="34" charset="0"/>
              </a:rPr>
              <a:t>There was a 193% increase in the number of 16-24 year old claimants in Buckinghamshire between March and January 2021, compared to a 168%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November 2020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ontent Placeholder 6">
            <a:extLst>
              <a:ext uri="{FF2B5EF4-FFF2-40B4-BE49-F238E27FC236}">
                <a16:creationId xmlns:a16="http://schemas.microsoft.com/office/drawing/2014/main" id="{839D588B-67A6-4B5B-ADDF-6727C4776464}"/>
              </a:ext>
            </a:extLst>
          </p:cNvPr>
          <p:cNvGraphicFramePr>
            <a:graphicFrameLocks noGrp="1"/>
          </p:cNvGraphicFramePr>
          <p:nvPr>
            <p:ph idx="1"/>
            <p:extLst>
              <p:ext uri="{D42A27DB-BD31-4B8C-83A1-F6EECF244321}">
                <p14:modId xmlns:p14="http://schemas.microsoft.com/office/powerpoint/2010/main" val="418374516"/>
              </p:ext>
            </p:extLst>
          </p:nvPr>
        </p:nvGraphicFramePr>
        <p:xfrm>
          <a:off x="320511" y="1184601"/>
          <a:ext cx="8502977" cy="43206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graphicFrame>
        <p:nvGraphicFramePr>
          <p:cNvPr id="4" name="Content Placeholder 12">
            <a:extLst>
              <a:ext uri="{FF2B5EF4-FFF2-40B4-BE49-F238E27FC236}">
                <a16:creationId xmlns:a16="http://schemas.microsoft.com/office/drawing/2014/main" id="{3886E730-A7B1-4014-A549-5FEE0AD28696}"/>
              </a:ext>
            </a:extLst>
          </p:cNvPr>
          <p:cNvGraphicFramePr>
            <a:graphicFrameLocks noGrp="1"/>
          </p:cNvGraphicFramePr>
          <p:nvPr>
            <p:ph idx="1"/>
            <p:extLst>
              <p:ext uri="{D42A27DB-BD31-4B8C-83A1-F6EECF244321}">
                <p14:modId xmlns:p14="http://schemas.microsoft.com/office/powerpoint/2010/main" val="1958461272"/>
              </p:ext>
            </p:extLst>
          </p:nvPr>
        </p:nvGraphicFramePr>
        <p:xfrm>
          <a:off x="937378" y="1706251"/>
          <a:ext cx="7269244" cy="4216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a:t>Local-level unemployment data is not available from a single, timely, reliable source </a:t>
            </a:r>
          </a:p>
          <a:p>
            <a:r>
              <a:rPr lang="en-GB" sz="2000"/>
              <a:t>The Office for National Statistics (ONS) model local unemployment data using data from the </a:t>
            </a:r>
            <a:r>
              <a:rPr lang="en-GB" sz="2000">
                <a:hlinkClick r:id="rId2"/>
              </a:rPr>
              <a:t>Annual Population Survey </a:t>
            </a:r>
            <a:r>
              <a:rPr lang="en-GB" sz="2000"/>
              <a:t>and the </a:t>
            </a:r>
            <a:r>
              <a:rPr lang="en-GB" sz="2000">
                <a:hlinkClick r:id="rId3"/>
              </a:rPr>
              <a:t>Claimant Count </a:t>
            </a:r>
            <a:r>
              <a:rPr lang="en-GB" sz="2000"/>
              <a:t>(administrative data on those claiming out-of-work benefits)</a:t>
            </a:r>
          </a:p>
          <a:p>
            <a:r>
              <a:rPr lang="en-GB" sz="2000"/>
              <a:t>However, this is not available in real or near-time. Modelled unemployment data is released on a quarterly basis and covers the previous 12 months.  So, for example, data released in October 2020, relates to the period July 2019 to June 2020</a:t>
            </a:r>
          </a:p>
          <a:p>
            <a:r>
              <a:rPr lang="en-GB" sz="200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a:effectLst/>
                <a:ea typeface="Calibri" panose="020F0502020204030204" pitchFamily="34" charset="0"/>
              </a:rPr>
              <a:t>The Claimant Count </a:t>
            </a:r>
            <a:r>
              <a:rPr lang="en-GB" sz="2000" b="0" i="0">
                <a:effectLst/>
              </a:rPr>
              <a:t>counts the number of people claiming Jobseeker's Allowance plus those who claim Universal Credit and are required to seek work and be available for work</a:t>
            </a:r>
            <a:endParaRPr lang="en-GB" sz="2800">
              <a:effectLst/>
              <a:ea typeface="Calibri" panose="020F0502020204030204" pitchFamily="34" charset="0"/>
            </a:endParaRPr>
          </a:p>
          <a:p>
            <a:r>
              <a:rPr lang="en-GB" sz="200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a:effectLst/>
                <a:latin typeface="Calibri" panose="020F0502020204030204" pitchFamily="34" charset="0"/>
                <a:ea typeface="Calibri" panose="020F0502020204030204" pitchFamily="34" charset="0"/>
              </a:rPr>
              <a:t>It is also a timely measure</a:t>
            </a:r>
            <a:r>
              <a:rPr lang="en-GB" sz="2000">
                <a:latin typeface="Calibri" panose="020F0502020204030204" pitchFamily="34" charset="0"/>
                <a:ea typeface="Calibri" panose="020F0502020204030204" pitchFamily="34" charset="0"/>
              </a:rPr>
              <a:t> as d</a:t>
            </a:r>
            <a:r>
              <a:rPr lang="en-GB" sz="200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fontScale="92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LEP website. </a:t>
            </a:r>
          </a:p>
          <a:p>
            <a:pPr marL="0" indent="0">
              <a:buNone/>
            </a:pPr>
            <a:endParaRPr lang="en-GB" dirty="0"/>
          </a:p>
          <a:p>
            <a:r>
              <a:rPr lang="en-GB" dirty="0"/>
              <a:t>Evidence pack (updated monthly) is available </a:t>
            </a:r>
            <a:r>
              <a:rPr lang="en-GB" dirty="0">
                <a:hlinkClick r:id="rId3"/>
              </a:rPr>
              <a:t>here</a:t>
            </a:r>
            <a:endParaRPr lang="en-GB" dirty="0"/>
          </a:p>
          <a:p>
            <a:r>
              <a:rPr lang="en-GB" dirty="0"/>
              <a:t>Evidence base produced to underpin the Buckinghamshire Recovery Strategy can be found </a:t>
            </a:r>
            <a:r>
              <a:rPr lang="en-GB" dirty="0">
                <a:hlinkClick r:id="rId4"/>
              </a:rPr>
              <a:t>here</a:t>
            </a:r>
            <a:endParaRPr lang="en-GB" dirty="0"/>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5504BC3C-BE5C-4423-953F-A7AABD441854}"/>
              </a:ext>
            </a:extLst>
          </p:cNvPr>
          <p:cNvGraphicFramePr>
            <a:graphicFrameLocks noChangeAspect="1"/>
          </p:cNvGraphicFramePr>
          <p:nvPr>
            <p:extLst>
              <p:ext uri="{D42A27DB-BD31-4B8C-83A1-F6EECF244321}">
                <p14:modId xmlns:p14="http://schemas.microsoft.com/office/powerpoint/2010/main" val="1970612466"/>
              </p:ext>
            </p:extLst>
          </p:nvPr>
        </p:nvGraphicFramePr>
        <p:xfrm>
          <a:off x="3408363" y="2357438"/>
          <a:ext cx="914400" cy="792162"/>
        </p:xfrm>
        <a:graphic>
          <a:graphicData uri="http://schemas.openxmlformats.org/presentationml/2006/ole">
            <mc:AlternateContent xmlns:mc="http://schemas.openxmlformats.org/markup-compatibility/2006">
              <mc:Choice xmlns:v="urn:schemas-microsoft-com:vml" Requires="v">
                <p:oleObj name="Worksheet" showAsIcon="1" r:id="rId6" imgW="914400" imgH="792360" progId="Excel.Sheet.12">
                  <p:embed/>
                </p:oleObj>
              </mc:Choice>
              <mc:Fallback>
                <p:oleObj name="Worksheet" showAsIcon="1" r:id="rId6" imgW="914400" imgH="792360" progId="Excel.Sheet.12">
                  <p:embed/>
                  <p:pic>
                    <p:nvPicPr>
                      <p:cNvPr id="7" name="Object 6">
                        <a:extLst>
                          <a:ext uri="{FF2B5EF4-FFF2-40B4-BE49-F238E27FC236}">
                            <a16:creationId xmlns:a16="http://schemas.microsoft.com/office/drawing/2014/main" id="{5504BC3C-BE5C-4423-953F-A7AABD441854}"/>
                          </a:ext>
                        </a:extLst>
                      </p:cNvPr>
                      <p:cNvPicPr/>
                      <p:nvPr/>
                    </p:nvPicPr>
                    <p:blipFill>
                      <a:blip r:embed="rId7"/>
                      <a:stretch>
                        <a:fillRect/>
                      </a:stretch>
                    </p:blipFill>
                    <p:spPr>
                      <a:xfrm>
                        <a:off x="3408363" y="2357438"/>
                        <a:ext cx="914400" cy="79216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1E751134-C0B6-443B-8FB1-821A1A65CBBB}"/>
              </a:ext>
            </a:extLst>
          </p:cNvPr>
          <p:cNvGraphicFramePr>
            <a:graphicFrameLocks noChangeAspect="1"/>
          </p:cNvGraphicFramePr>
          <p:nvPr>
            <p:extLst>
              <p:ext uri="{D42A27DB-BD31-4B8C-83A1-F6EECF244321}">
                <p14:modId xmlns:p14="http://schemas.microsoft.com/office/powerpoint/2010/main" val="954174942"/>
              </p:ext>
            </p:extLst>
          </p:nvPr>
        </p:nvGraphicFramePr>
        <p:xfrm>
          <a:off x="2257719" y="1816067"/>
          <a:ext cx="914400" cy="792163"/>
        </p:xfrm>
        <a:graphic>
          <a:graphicData uri="http://schemas.openxmlformats.org/presentationml/2006/ole">
            <mc:AlternateContent xmlns:mc="http://schemas.openxmlformats.org/markup-compatibility/2006">
              <mc:Choice xmlns:v="urn:schemas-microsoft-com:vml" Requires="v">
                <p:oleObj name="Worksheet" showAsIcon="1" r:id="rId8" imgW="914400" imgH="792360" progId="Excel.Sheet.12">
                  <p:embed/>
                </p:oleObj>
              </mc:Choice>
              <mc:Fallback>
                <p:oleObj name="Worksheet" showAsIcon="1" r:id="rId8" imgW="914400" imgH="792360" progId="Excel.Sheet.12">
                  <p:embed/>
                  <p:pic>
                    <p:nvPicPr>
                      <p:cNvPr id="10" name="Object 9">
                        <a:extLst>
                          <a:ext uri="{FF2B5EF4-FFF2-40B4-BE49-F238E27FC236}">
                            <a16:creationId xmlns:a16="http://schemas.microsoft.com/office/drawing/2014/main" id="{1E751134-C0B6-443B-8FB1-821A1A65CBBB}"/>
                          </a:ext>
                        </a:extLst>
                      </p:cNvPr>
                      <p:cNvPicPr/>
                      <p:nvPr/>
                    </p:nvPicPr>
                    <p:blipFill>
                      <a:blip r:embed="rId9"/>
                      <a:stretch>
                        <a:fillRect/>
                      </a:stretch>
                    </p:blipFill>
                    <p:spPr>
                      <a:xfrm>
                        <a:off x="2257719" y="1816067"/>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February 2021 </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January 2021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662977"/>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January 2021, </a:t>
            </a:r>
            <a:r>
              <a:rPr lang="en-GB" sz="1400" b="1" dirty="0">
                <a:latin typeface="Calibri" panose="020F0502020204030204" pitchFamily="34" charset="0"/>
                <a:ea typeface="Times New Roman" panose="02020603050405020304" pitchFamily="18" charset="0"/>
              </a:rPr>
              <a:t>14</a:t>
            </a:r>
            <a:r>
              <a:rPr lang="en-GB" sz="1400" b="1" dirty="0">
                <a:effectLst/>
                <a:latin typeface="Calibri" panose="020F0502020204030204" pitchFamily="34" charset="0"/>
                <a:ea typeface="Times New Roman" panose="02020603050405020304" pitchFamily="18" charset="0"/>
              </a:rPr>
              <a:t>,855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fell by 15 </a:t>
            </a:r>
            <a:r>
              <a:rPr lang="en-GB" sz="1400" dirty="0">
                <a:latin typeface="Calibri" panose="020F0502020204030204" pitchFamily="34" charset="0"/>
                <a:ea typeface="Times New Roman" panose="02020603050405020304" pitchFamily="18" charset="0"/>
              </a:rPr>
              <a:t>between December 2020 and January 2021. </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9</a:t>
            </a:r>
            <a:r>
              <a:rPr lang="en-GB" sz="1400" b="1" dirty="0">
                <a:latin typeface="Calibri" panose="020F0502020204030204" pitchFamily="34" charset="0"/>
                <a:ea typeface="Times New Roman" panose="02020603050405020304" pitchFamily="18" charset="0"/>
              </a:rPr>
              <a:t>,315</a:t>
            </a:r>
            <a:r>
              <a:rPr lang="en-GB" sz="1400" dirty="0">
                <a:effectLst/>
                <a:latin typeface="Calibri" panose="020F0502020204030204" pitchFamily="34" charset="0"/>
                <a:ea typeface="Times New Roman" panose="02020603050405020304" pitchFamily="18" charset="0"/>
              </a:rPr>
              <a:t> more claimants in Buckinghamshire in January 2021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4.5</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This is up from 1.7% in March 2020 and is lower than the national average of </a:t>
            </a:r>
            <a:r>
              <a:rPr lang="en-GB" sz="1400" dirty="0">
                <a:latin typeface="Calibri" panose="020F0502020204030204" pitchFamily="34" charset="0"/>
                <a:ea typeface="Times New Roman" panose="02020603050405020304" pitchFamily="18" charset="0"/>
              </a:rPr>
              <a:t>6.3</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7</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(up from having the second lowest rate in March and April 2020).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rose by 2.8 percentage points between March and January 2021, compared to the national increase of </a:t>
            </a:r>
            <a:r>
              <a:rPr lang="en-GB" sz="1400" dirty="0">
                <a:latin typeface="Calibri" panose="020F0502020204030204" pitchFamily="34" charset="0"/>
                <a:ea typeface="Times New Roman" panose="02020603050405020304" pitchFamily="18" charset="0"/>
              </a:rPr>
              <a:t>3.3</a:t>
            </a:r>
            <a:r>
              <a:rPr lang="en-GB" sz="1400" dirty="0">
                <a:effectLst/>
                <a:latin typeface="Calibri" panose="020F0502020204030204" pitchFamily="34" charset="0"/>
                <a:ea typeface="Times New Roman" panose="02020603050405020304" pitchFamily="18" charset="0"/>
              </a:rPr>
              <a:t> percentage points.</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(6.5%).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 number of young people (aged 16-24) claiming has increased at a greater rate than other age groups.</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the largest increase in claimant count rate, with edge-of-London areas (particularly those close to Heathrow and Gatwick) tending to see higher than average increases in claimant count rate and higher than average levels of furloughing.</a:t>
            </a:r>
          </a:p>
          <a:p>
            <a:pPr marL="0" lvl="0" indent="0">
              <a:buNone/>
            </a:pPr>
            <a:endParaRPr lang="en-GB" sz="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January 2021</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1200610013"/>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a:effectLst/>
                        </a:rPr>
                        <a:t>March 2020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January 2021</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 January 2021</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a:effectLst/>
                        </a:rPr>
                        <a:t> </a:t>
                      </a:r>
                      <a:r>
                        <a:rPr lang="en-GB" sz="1400" b="0" u="none" strike="noStrike">
                          <a:solidFill>
                            <a:srgbClr val="000000"/>
                          </a:solidFill>
                          <a:effectLst/>
                        </a:rPr>
                        <a:t>Parliamentary constituency </a:t>
                      </a:r>
                      <a:endParaRPr lang="en-GB" sz="1400" b="0" i="0" u="none" strike="noStrike">
                        <a:solidFill>
                          <a:srgbClr val="000000"/>
                        </a:solidFill>
                        <a:effectLst/>
                        <a:latin typeface="+mn-lt"/>
                        <a:cs typeface="Arial" panose="020B0604020202020204" pitchFamily="34" charset="0"/>
                      </a:endParaRPr>
                    </a:p>
                    <a:p>
                      <a:pPr algn="ctr" fontAlgn="ct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3,425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4.3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2,005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2.5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2,630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4.4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1,810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1.1</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2,145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3.3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1,435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2.2</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a:effectLst/>
                        </a:rPr>
                        <a:t>Chesham and Amersham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2,160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3.9</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1,410</a:t>
                      </a:r>
                    </a:p>
                  </a:txBody>
                  <a:tcPr marL="7620" marR="7620" marT="7620" marB="0"/>
                </a:tc>
                <a:tc>
                  <a:txBody>
                    <a:bodyPr/>
                    <a:lstStyle/>
                    <a:p>
                      <a:pPr algn="r" fontAlgn="b"/>
                      <a:r>
                        <a:rPr lang="en-GB" sz="1400" b="0" u="none" strike="noStrike" dirty="0">
                          <a:solidFill>
                            <a:srgbClr val="000000"/>
                          </a:solidFill>
                          <a:effectLst/>
                        </a:rPr>
                        <a:t>2.5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2.6</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4,495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i="0" u="none" strike="noStrike" dirty="0">
                          <a:solidFill>
                            <a:srgbClr val="000000"/>
                          </a:solidFill>
                          <a:effectLst/>
                          <a:latin typeface="+mn-lt"/>
                          <a:cs typeface="Arial" panose="020B0604020202020204" pitchFamily="34" charset="0"/>
                        </a:rPr>
                        <a:t>6.5</a:t>
                      </a:r>
                    </a:p>
                  </a:txBody>
                  <a:tcPr marL="7620" marR="7620" marT="7620" marB="0"/>
                </a:tc>
                <a:tc>
                  <a:txBody>
                    <a:bodyPr/>
                    <a:lstStyle/>
                    <a:p>
                      <a:pPr algn="r" fontAlgn="b"/>
                      <a:r>
                        <a:rPr lang="en-GB" sz="1400" b="0" u="none" strike="noStrike" dirty="0">
                          <a:solidFill>
                            <a:srgbClr val="000000"/>
                          </a:solidFill>
                          <a:effectLst/>
                          <a:latin typeface="+mn-lt"/>
                        </a:rPr>
                        <a:t>2,655</a:t>
                      </a:r>
                      <a:endParaRPr lang="en-GB" sz="1400" b="0"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3.9</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5,540</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solidFill>
                            <a:srgbClr val="000000"/>
                          </a:solidFill>
                          <a:effectLst/>
                        </a:rPr>
                        <a:t>14,855</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solidFill>
                            <a:srgbClr val="000000"/>
                          </a:solidFill>
                          <a:effectLst/>
                        </a:rPr>
                        <a:t>4.5</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1" u="none" strike="noStrike" dirty="0">
                          <a:solidFill>
                            <a:srgbClr val="000000"/>
                          </a:solidFill>
                          <a:effectLst/>
                        </a:rPr>
                        <a:t>9,315</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1" u="none" strike="noStrike" dirty="0">
                          <a:solidFill>
                            <a:srgbClr val="000000"/>
                          </a:solidFill>
                          <a:effectLst/>
                        </a:rPr>
                        <a:t>2.8</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2,200,965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0" u="none" strike="noStrike" dirty="0">
                          <a:solidFill>
                            <a:srgbClr val="000000"/>
                          </a:solidFill>
                          <a:effectLst/>
                        </a:rPr>
                        <a:t>6.3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1,137,460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u="none" strike="noStrike" dirty="0">
                          <a:solidFill>
                            <a:srgbClr val="000000"/>
                          </a:solidFill>
                          <a:effectLst/>
                        </a:rPr>
                        <a:t>3.3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89AEC10-485E-4FDB-8D4D-0DE05A4ED429}"/>
              </a:ext>
            </a:extLst>
          </p:cNvPr>
          <p:cNvGraphicFramePr>
            <a:graphicFrameLocks noGrp="1"/>
          </p:cNvGraphicFramePr>
          <p:nvPr>
            <p:extLst>
              <p:ext uri="{D42A27DB-BD31-4B8C-83A1-F6EECF244321}">
                <p14:modId xmlns:p14="http://schemas.microsoft.com/office/powerpoint/2010/main" val="2886754357"/>
              </p:ext>
            </p:extLst>
          </p:nvPr>
        </p:nvGraphicFramePr>
        <p:xfrm>
          <a:off x="700824" y="1179077"/>
          <a:ext cx="7742352" cy="470681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January 2021</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766065" y="133318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9,315</a:t>
            </a:r>
            <a:r>
              <a:rPr lang="en-GB" sz="1400" dirty="0"/>
              <a:t> more claimants in January 2021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2F11-1B46-4420-9B86-96296F34B014}"/>
              </a:ext>
            </a:extLst>
          </p:cNvPr>
          <p:cNvSpPr>
            <a:spLocks noGrp="1"/>
          </p:cNvSpPr>
          <p:nvPr>
            <p:ph type="title"/>
          </p:nvPr>
        </p:nvSpPr>
        <p:spPr>
          <a:xfrm>
            <a:off x="628650" y="141579"/>
            <a:ext cx="7886700" cy="936368"/>
          </a:xfrm>
        </p:spPr>
        <p:txBody>
          <a:bodyPr>
            <a:normAutofit/>
          </a:bodyPr>
          <a:lstStyle/>
          <a:p>
            <a:r>
              <a:rPr lang="en-GB" sz="2800" b="1"/>
              <a:t>Chart 2: Buckinghamshire’s Claimant Count rate as a percentage of the national Claimant Count rate</a:t>
            </a:r>
          </a:p>
        </p:txBody>
      </p:sp>
      <p:sp>
        <p:nvSpPr>
          <p:cNvPr id="6" name="TextBox 5">
            <a:extLst>
              <a:ext uri="{FF2B5EF4-FFF2-40B4-BE49-F238E27FC236}">
                <a16:creationId xmlns:a16="http://schemas.microsoft.com/office/drawing/2014/main" id="{3353D4A5-6BBD-4336-BF7D-AAEE21B8B338}"/>
              </a:ext>
            </a:extLst>
          </p:cNvPr>
          <p:cNvSpPr txBox="1"/>
          <p:nvPr/>
        </p:nvSpPr>
        <p:spPr>
          <a:xfrm>
            <a:off x="6879663" y="5657504"/>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4850EBDC-7263-45E9-A383-1D68329A5177}"/>
              </a:ext>
            </a:extLst>
          </p:cNvPr>
          <p:cNvGraphicFramePr>
            <a:graphicFrameLocks noGrp="1"/>
          </p:cNvGraphicFramePr>
          <p:nvPr>
            <p:extLst>
              <p:ext uri="{D42A27DB-BD31-4B8C-83A1-F6EECF244321}">
                <p14:modId xmlns:p14="http://schemas.microsoft.com/office/powerpoint/2010/main" val="2108107832"/>
              </p:ext>
            </p:extLst>
          </p:nvPr>
        </p:nvGraphicFramePr>
        <p:xfrm>
          <a:off x="249810" y="1107649"/>
          <a:ext cx="8644380" cy="4658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062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increase (March to January 2021)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779363"/>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9D296498-3B60-471F-A5E6-25D913E70ED8}"/>
              </a:ext>
            </a:extLst>
          </p:cNvPr>
          <p:cNvGraphicFramePr>
            <a:graphicFrameLocks noGrp="1"/>
          </p:cNvGraphicFramePr>
          <p:nvPr>
            <p:extLst>
              <p:ext uri="{D42A27DB-BD31-4B8C-83A1-F6EECF244321}">
                <p14:modId xmlns:p14="http://schemas.microsoft.com/office/powerpoint/2010/main" val="3181696270"/>
              </p:ext>
            </p:extLst>
          </p:nvPr>
        </p:nvGraphicFramePr>
        <p:xfrm>
          <a:off x="40779" y="1244338"/>
          <a:ext cx="9062442" cy="55478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(January 2021)</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3" name="Chart 2">
            <a:extLst>
              <a:ext uri="{FF2B5EF4-FFF2-40B4-BE49-F238E27FC236}">
                <a16:creationId xmlns:a16="http://schemas.microsoft.com/office/drawing/2014/main" id="{A0819A6C-BA60-498C-9850-6739E4A5F2AD}"/>
              </a:ext>
            </a:extLst>
          </p:cNvPr>
          <p:cNvGraphicFramePr>
            <a:graphicFrameLocks noGrp="1"/>
          </p:cNvGraphicFramePr>
          <p:nvPr>
            <p:extLst>
              <p:ext uri="{D42A27DB-BD31-4B8C-83A1-F6EECF244321}">
                <p14:modId xmlns:p14="http://schemas.microsoft.com/office/powerpoint/2010/main" val="1855663070"/>
              </p:ext>
            </p:extLst>
          </p:nvPr>
        </p:nvGraphicFramePr>
        <p:xfrm>
          <a:off x="8786" y="926588"/>
          <a:ext cx="9144000" cy="58844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T6W7HYUETC4M-6132631-292087</_dlc_DocId>
    <_dlc_DocIdUrl xmlns="bdacb442-bfc7-44df-9acc-2a4df8c8cb38">
      <Url>https://bucksbusinessfirst.sharepoint.com/sites/btvlep/_layouts/15/DocIdRedir.aspx?ID=T6W7HYUETC4M-6132631-292087</Url>
      <Description>T6W7HYUETC4M-6132631-292087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84EBCA9820A54889BE266E05484C17" ma:contentTypeVersion="1110" ma:contentTypeDescription="Create a new document." ma:contentTypeScope="" ma:versionID="10c832296571daf3b65f62d0896ba2f8">
  <xsd:schema xmlns:xsd="http://www.w3.org/2001/XMLSchema" xmlns:xs="http://www.w3.org/2001/XMLSchema" xmlns:p="http://schemas.microsoft.com/office/2006/metadata/properties" xmlns:ns2="bdacb442-bfc7-44df-9acc-2a4df8c8cb38" xmlns:ns3="f381c5e9-0710-4874-9e83-7dea9d48a2b2" targetNamespace="http://schemas.microsoft.com/office/2006/metadata/properties" ma:root="true" ma:fieldsID="6cd503fbd924ea8a6fa829b036ad56b2" ns2:_="" ns3:_="">
    <xsd:import namespace="bdacb442-bfc7-44df-9acc-2a4df8c8cb38"/>
    <xsd:import namespace="f381c5e9-0710-4874-9e83-7dea9d48a2b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2:SharedWithUsers" minOccurs="0"/>
                <xsd:element ref="ns2:SharedWithDetail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81c5e9-0710-4874-9e83-7dea9d48a2b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20979E3-3BC3-4568-9134-039CDB5C133C}">
  <ds:schemaRefs>
    <ds:schemaRef ds:uri="26cd0337-c8ef-4b22-880f-eebb30587211"/>
    <ds:schemaRef ds:uri="53bb0b2d-d2c1-4cce-8091-a776cdf39d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06C8842C-7D10-483D-B60F-9348767F7BE7}"/>
</file>

<file path=customXml/itemProps4.xml><?xml version="1.0" encoding="utf-8"?>
<ds:datastoreItem xmlns:ds="http://schemas.openxmlformats.org/officeDocument/2006/customXml" ds:itemID="{C6E1F7FD-9652-414A-BBFD-76CA5F672859}"/>
</file>

<file path=docProps/app.xml><?xml version="1.0" encoding="utf-8"?>
<Properties xmlns="http://schemas.openxmlformats.org/officeDocument/2006/extended-properties" xmlns:vt="http://schemas.openxmlformats.org/officeDocument/2006/docPropsVTypes">
  <Template>Bucks Skills hub - Presentation</Template>
  <TotalTime>84</TotalTime>
  <Words>1251</Words>
  <Application>Microsoft Office PowerPoint</Application>
  <PresentationFormat>On-screen Show (4:3)</PresentationFormat>
  <Paragraphs>163</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Calibri Light</vt:lpstr>
      <vt:lpstr>Symbol</vt:lpstr>
      <vt:lpstr>Office Theme</vt:lpstr>
      <vt:lpstr>Worksheet</vt:lpstr>
      <vt:lpstr>PowerPoint Presentation</vt:lpstr>
      <vt:lpstr>Buckinghamshire’s Claimant Count and Alternative Claimant Count </vt:lpstr>
      <vt:lpstr>Background </vt:lpstr>
      <vt:lpstr>Headlines – January 2021 </vt:lpstr>
      <vt:lpstr>Table 1: Claimant Count – January 2021</vt:lpstr>
      <vt:lpstr>Chart 1: Claimant Count – January 2021</vt:lpstr>
      <vt:lpstr>Chart 2: Buckinghamshire’s Claimant Count rate as a percentage of the national Claimant Count rate</vt:lpstr>
      <vt:lpstr>Chart 3: Claimant Count rate % point increase (March to January 2021) by Local Enterprise Partnership (LEP) area </vt:lpstr>
      <vt:lpstr>Chart 4: Claimant Count rate by LEP area (January 2021)</vt:lpstr>
      <vt:lpstr>Table 2: Claimant Count by age for Buckinghamshire – January 2021</vt:lpstr>
      <vt:lpstr>Characteristics of claimants </vt:lpstr>
      <vt:lpstr>Chart 5: Alternative Claimant Count rate January 2013 to November 2020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Richard Burton</cp:lastModifiedBy>
  <cp:revision>5</cp:revision>
  <dcterms:created xsi:type="dcterms:W3CDTF">2020-10-12T09:50:53Z</dcterms:created>
  <dcterms:modified xsi:type="dcterms:W3CDTF">2021-02-23T16:11:26Z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0x010100B184EBCA9820A54889BE266E05484C17</vt:lpwstr>
  </property>
  <property fmtid="{D5CDD505-2E9C-101B-9397-08002B2CF9AE}" pid="3" name="_dlc_DocIdItemGuid">
    <vt:lpwstr>634e4cd2-f46e-4342-9b5b-2dd48b9bdd0a</vt:lpwstr>
  </property>
</Properties>
</file>